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36"/>
  </p:notesMasterIdLst>
  <p:sldIdLst>
    <p:sldId id="261" r:id="rId2"/>
    <p:sldId id="281" r:id="rId3"/>
    <p:sldId id="260" r:id="rId4"/>
    <p:sldId id="276" r:id="rId5"/>
    <p:sldId id="273" r:id="rId6"/>
    <p:sldId id="269" r:id="rId7"/>
    <p:sldId id="274" r:id="rId8"/>
    <p:sldId id="278" r:id="rId9"/>
    <p:sldId id="306" r:id="rId10"/>
    <p:sldId id="289" r:id="rId11"/>
    <p:sldId id="304" r:id="rId12"/>
    <p:sldId id="262" r:id="rId13"/>
    <p:sldId id="263" r:id="rId14"/>
    <p:sldId id="279" r:id="rId15"/>
    <p:sldId id="299" r:id="rId16"/>
    <p:sldId id="290" r:id="rId17"/>
    <p:sldId id="264" r:id="rId18"/>
    <p:sldId id="298" r:id="rId19"/>
    <p:sldId id="295" r:id="rId20"/>
    <p:sldId id="291" r:id="rId21"/>
    <p:sldId id="305" r:id="rId22"/>
    <p:sldId id="292" r:id="rId23"/>
    <p:sldId id="293" r:id="rId24"/>
    <p:sldId id="296" r:id="rId25"/>
    <p:sldId id="307" r:id="rId26"/>
    <p:sldId id="308" r:id="rId27"/>
    <p:sldId id="266" r:id="rId28"/>
    <p:sldId id="267" r:id="rId29"/>
    <p:sldId id="300" r:id="rId30"/>
    <p:sldId id="301" r:id="rId31"/>
    <p:sldId id="302" r:id="rId32"/>
    <p:sldId id="303" r:id="rId33"/>
    <p:sldId id="283" r:id="rId34"/>
    <p:sldId id="309" r:id="rId3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7851860-6854-4DAA-9BE4-D690042C8985}" type="datetimeFigureOut">
              <a:rPr lang="fa-IR" smtClean="0"/>
              <a:t>01/07/1440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3009C19-25A9-4A1F-A83F-7D2DE5E4C3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45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fa-IR" sz="2400">
                <a:latin typeface="Times New Roman" panose="02020603050405020304" pitchFamily="18" charset="0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fa-IR" sz="2400">
                <a:latin typeface="Times New Roman" panose="02020603050405020304" pitchFamily="18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80BAB8-E65A-4796-A53C-8B4177415E27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DC32-F338-4531-A259-38B5C712D17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3557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C5A0-2305-46FA-BA03-3105A3DB4FAF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6654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29B08F-6B7A-4C3E-9C09-FBBDB7D7F2D3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1234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5E4D48-6D37-4C20-86E5-E64CB8412858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5894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ECB9AF-1090-4A05-8639-23BCEA4934F2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585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E49F0-AA53-4528-9267-41463B225A13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126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384B1-C99B-4ED8-8C25-3F2A28DCCF65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9599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74E0F-918B-4D9E-B906-17F907AD4FFE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9527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1AB2-408F-4AC5-8A95-5C4AC9BAF4A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3913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25B8D-6621-4897-92B5-8F6DABF595E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618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279F-92E8-4ECC-A31E-E0B87F9CFD74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2866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96B6-9E9D-44C6-AF1E-F6CB6E40EF71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937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0F659-08B1-462C-8345-BE12B5393DE7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323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fa-IR" sz="2400">
                <a:latin typeface="Times New Roman" panose="02020603050405020304" pitchFamily="18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fa-IR" sz="2400">
                <a:latin typeface="Times New Roman" panose="02020603050405020304" pitchFamily="18" charset="0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 altLang="fa-IR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 altLang="fa-IR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86041EC8-C262-468C-8835-07C1FCDEC9E0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-76200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rtl="1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1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Bme2k3\user\usersmsc\abamdadian\filmseminar\elek1%20bci.mpg.ClipNum1.4fc1971548750862fff9e5b6af84f001.m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Bme2k3\user\usersmsc\abamdadian\filmseminar\mech3%20ghalb.mpg.ClipNum1.be5cebbdae32aea974535dc4b7897237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Bme2k3\user\usersmsc\abamdadian\filmseminar\mavad%20tissue.avi.ClipNum2.ade6808bc3c4a4e0bb75bdc9f4932607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tieh\Desktop\filmseminar\mech4%20halazon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Bme2k3\user\usersmsc\abamdadian\filmseminar\mech2%20dast2.mpe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Bme2k3\user\usersmsc\abamdadian\filmseminar\elek2%20moghadame.mpeg.ClipNum1.d76d6d7aa960d3b28b845f4d86f89a4d.m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7.png"/><Relationship Id="rId3" Type="http://schemas.openxmlformats.org/officeDocument/2006/relationships/video" Target="file:///M:\filmseminar\mech2%20dast2.mpeg" TargetMode="External"/><Relationship Id="rId7" Type="http://schemas.openxmlformats.org/officeDocument/2006/relationships/video" Target="file:///\\Bme2k3\user\usersmsc\abamdadian\filmseminar\mech3%20ghalb.mpg.ClipNum1.be5cebbdae32aea974535dc4b7897237.mpg" TargetMode="External"/><Relationship Id="rId12" Type="http://schemas.openxmlformats.org/officeDocument/2006/relationships/image" Target="../media/image22.png"/><Relationship Id="rId2" Type="http://schemas.openxmlformats.org/officeDocument/2006/relationships/video" Target="file:///M:\filmseminar\elek2%20moghadame.mpeg.ClipNum1.d76d6d7aa960d3b28b845f4d86f89a4d.mpg" TargetMode="External"/><Relationship Id="rId1" Type="http://schemas.openxmlformats.org/officeDocument/2006/relationships/video" Target="file:///M:\filmseminar\elek1%20bci.mpg.ClipNum1.4fc1971548750862fff9e5b6af84f001.mpg" TargetMode="External"/><Relationship Id="rId6" Type="http://schemas.openxmlformats.org/officeDocument/2006/relationships/video" Target="file:///M:\filmseminar\Synchromed256.wmv" TargetMode="External"/><Relationship Id="rId11" Type="http://schemas.openxmlformats.org/officeDocument/2006/relationships/image" Target="../media/image26.png"/><Relationship Id="rId5" Type="http://schemas.openxmlformats.org/officeDocument/2006/relationships/video" Target="file:///M:\filmseminar\ostekhan.avi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video" Target="file:///M:\filmseminar\mavad%20tissue.avi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8458200" cy="60658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altLang="fa-IR" sz="12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endParaRPr lang="fa-IR" altLang="fa-IR" sz="16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endParaRPr lang="fa-IR" altLang="fa-IR" sz="16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endParaRPr lang="fa-IR" altLang="fa-IR" sz="16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endParaRPr lang="fa-IR" altLang="fa-IR" sz="16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a-IR" altLang="fa-IR" sz="2400" b="1" dirty="0">
                <a:cs typeface="Lotus" pitchFamily="2" charset="0"/>
              </a:rPr>
              <a:t>عنوان سمينار</a:t>
            </a:r>
          </a:p>
          <a:p>
            <a:pPr algn="ctr">
              <a:spcBef>
                <a:spcPct val="50000"/>
              </a:spcBef>
            </a:pPr>
            <a:r>
              <a:rPr lang="fa-IR" altLang="fa-IR" sz="4000" b="1" dirty="0">
                <a:cs typeface="Lotus" pitchFamily="2" charset="0"/>
              </a:rPr>
              <a:t>معرفي مهندسي پزشكي</a:t>
            </a:r>
          </a:p>
          <a:p>
            <a:pPr algn="ctr">
              <a:spcBef>
                <a:spcPct val="50000"/>
              </a:spcBef>
            </a:pPr>
            <a:endParaRPr lang="fa-IR" altLang="fa-IR" sz="24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a-IR" altLang="fa-IR" sz="2400" b="1" dirty="0">
                <a:cs typeface="Lotus" pitchFamily="2" charset="0"/>
              </a:rPr>
              <a:t>ارائه دهندگان:</a:t>
            </a:r>
          </a:p>
          <a:p>
            <a:pPr algn="ctr">
              <a:spcBef>
                <a:spcPct val="50000"/>
              </a:spcBef>
            </a:pPr>
            <a:r>
              <a:rPr lang="fa-IR" altLang="fa-IR" sz="2400" b="1" dirty="0">
                <a:cs typeface="Lotus" pitchFamily="2" charset="0"/>
              </a:rPr>
              <a:t>لاله كاردر                  ريحانه سپهر</a:t>
            </a:r>
          </a:p>
          <a:p>
            <a:pPr algn="just">
              <a:spcBef>
                <a:spcPct val="50000"/>
              </a:spcBef>
            </a:pPr>
            <a:r>
              <a:rPr lang="fa-IR" altLang="fa-IR" sz="2400" b="1" dirty="0">
                <a:cs typeface="Lotus" pitchFamily="2" charset="0"/>
              </a:rPr>
              <a:t>                     پگاه طيرانيان حسيني            عطيه بامداديان</a:t>
            </a:r>
          </a:p>
          <a:p>
            <a:pPr algn="ctr">
              <a:spcBef>
                <a:spcPct val="50000"/>
              </a:spcBef>
            </a:pPr>
            <a:endParaRPr lang="fa-IR" altLang="fa-IR" sz="2400" b="1" dirty="0">
              <a:cs typeface="Lotus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fa-IR" sz="500" b="1" dirty="0">
              <a:cs typeface="Lotus" pitchFamily="2" charset="0"/>
            </a:endParaRP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160972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فعاليت هاي ويژه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altLang="fa-IR" sz="2700">
                <a:cs typeface="Lotus" pitchFamily="2" charset="0"/>
              </a:rPr>
              <a:t>ضربان سازهاي قلب</a:t>
            </a:r>
          </a:p>
          <a:p>
            <a:r>
              <a:rPr lang="fa-IR" altLang="fa-IR" sz="2700">
                <a:cs typeface="Lotus" pitchFamily="2" charset="0"/>
              </a:rPr>
              <a:t>دفيبريلاتور ها</a:t>
            </a:r>
          </a:p>
          <a:p>
            <a:r>
              <a:rPr lang="fa-IR" altLang="fa-IR" sz="2700">
                <a:cs typeface="Lotus" pitchFamily="2" charset="0"/>
              </a:rPr>
              <a:t>كليه مصنوعي</a:t>
            </a:r>
          </a:p>
          <a:p>
            <a:r>
              <a:rPr lang="fa-IR" altLang="fa-IR" sz="2700">
                <a:cs typeface="Lotus" pitchFamily="2" charset="0"/>
              </a:rPr>
              <a:t>ريه مصنوعي</a:t>
            </a:r>
          </a:p>
          <a:p>
            <a:r>
              <a:rPr lang="fa-IR" altLang="fa-IR" sz="2700">
                <a:cs typeface="Lotus" pitchFamily="2" charset="0"/>
              </a:rPr>
              <a:t>قلب مصنوعي</a:t>
            </a:r>
          </a:p>
          <a:p>
            <a:r>
              <a:rPr lang="fa-IR" altLang="fa-IR" sz="2700">
                <a:cs typeface="Lotus" pitchFamily="2" charset="0"/>
              </a:rPr>
              <a:t>عروق خوني مصنوعي</a:t>
            </a:r>
          </a:p>
          <a:p>
            <a:r>
              <a:rPr lang="fa-IR" altLang="fa-IR" sz="2700">
                <a:cs typeface="Lotus" pitchFamily="2" charset="0"/>
              </a:rPr>
              <a:t>مفصلهاي مصنوعي</a:t>
            </a:r>
          </a:p>
          <a:p>
            <a:r>
              <a:rPr lang="fa-IR" altLang="fa-IR" sz="2700">
                <a:cs typeface="Lotus" pitchFamily="2" charset="0"/>
              </a:rPr>
              <a:t>اعضاي مصنوعي (دست و پا)</a:t>
            </a:r>
          </a:p>
          <a:p>
            <a:endParaRPr lang="en-US" altLang="fa-IR" sz="2700">
              <a:cs typeface="Lotus" pitchFamily="2" charset="0"/>
            </a:endParaRPr>
          </a:p>
        </p:txBody>
      </p:sp>
      <p:pic>
        <p:nvPicPr>
          <p:cNvPr id="78852" name="Picture 4" descr="Pace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2435225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physio_control_lifepak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32432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untitle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581400"/>
            <a:ext cx="17557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471863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artificial-heart-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ankle_arthroplasty_intro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8908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9" name="Picture 11" descr="artificial vascul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9814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2" descr="kidne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7888"/>
            <a:ext cx="3962400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رشته هاي مرتبط با مهندسي پزشكي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9753600"/>
          </a:xfrm>
        </p:spPr>
        <p:txBody>
          <a:bodyPr/>
          <a:lstStyle/>
          <a:p>
            <a:pPr algn="justLow"/>
            <a:r>
              <a:rPr lang="fa-IR" altLang="fa-IR" sz="2600" b="1">
                <a:cs typeface="Lotus" pitchFamily="2" charset="0"/>
              </a:rPr>
              <a:t>بيوانفورماتيك</a:t>
            </a: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 sz="2900">
                <a:cs typeface="Lotus" pitchFamily="2" charset="0"/>
              </a:rPr>
              <a:t>    </a:t>
            </a:r>
            <a:r>
              <a:rPr lang="fa-IR" altLang="fa-IR" sz="2400">
                <a:cs typeface="Lotus" pitchFamily="2" charset="0"/>
              </a:rPr>
              <a:t>طراحي و استفاده از ابزارهاي كامپيوتري براي جمع آوري و آناليز اطلاعات پزشكي</a:t>
            </a:r>
          </a:p>
          <a:p>
            <a:pPr algn="justLow">
              <a:buFont typeface="Wingdings" panose="05000000000000000000" pitchFamily="2" charset="2"/>
              <a:buNone/>
            </a:pPr>
            <a:endParaRPr lang="en-US" altLang="fa-IR" sz="200">
              <a:cs typeface="Lotus" pitchFamily="2" charset="0"/>
            </a:endParaRPr>
          </a:p>
          <a:p>
            <a:pPr algn="justLow"/>
            <a:r>
              <a:rPr lang="en-US" altLang="fa-I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BioMEMS </a:t>
            </a:r>
            <a:r>
              <a:rPr lang="en-US" altLang="fa-I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(Micro Electro Mechanical Systems)</a:t>
            </a:r>
            <a:r>
              <a:rPr lang="fa-IR" altLang="fa-I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 sz="3300">
                <a:latin typeface="Times New Roman" panose="02020603050405020304" pitchFamily="18" charset="0"/>
                <a:cs typeface="Lotus" pitchFamily="2" charset="0"/>
              </a:rPr>
              <a:t>   </a:t>
            </a:r>
            <a:r>
              <a:rPr lang="fa-IR" altLang="fa-IR" sz="2400">
                <a:latin typeface="Times New Roman" panose="02020603050405020304" pitchFamily="18" charset="0"/>
                <a:cs typeface="Lotus" pitchFamily="2" charset="0"/>
              </a:rPr>
              <a:t>تركيبي از المانهاي الكتريكي، سنسورها، عملگرها و المانهاي مكانيكي كه روي يك قطعه سيليكون ساخته مي شوند</a:t>
            </a:r>
          </a:p>
          <a:p>
            <a:pPr algn="justLow">
              <a:buFont typeface="Wingdings" panose="05000000000000000000" pitchFamily="2" charset="2"/>
              <a:buNone/>
            </a:pPr>
            <a:endParaRPr lang="en-US" altLang="fa-IR" sz="400">
              <a:latin typeface="Times New Roman" panose="02020603050405020304" pitchFamily="18" charset="0"/>
              <a:cs typeface="Lotus" pitchFamily="2" charset="0"/>
            </a:endParaRPr>
          </a:p>
          <a:p>
            <a:pPr algn="justLow"/>
            <a:r>
              <a:rPr lang="fa-IR" altLang="fa-IR" sz="2600" b="1">
                <a:cs typeface="Lotus" pitchFamily="2" charset="0"/>
              </a:rPr>
              <a:t>بيوتكنولوژي </a:t>
            </a: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 sz="3300">
                <a:cs typeface="Lotus" pitchFamily="2" charset="0"/>
              </a:rPr>
              <a:t>   </a:t>
            </a:r>
            <a:r>
              <a:rPr lang="fa-IR" altLang="fa-IR" sz="2400">
                <a:cs typeface="Lotus" pitchFamily="2" charset="0"/>
              </a:rPr>
              <a:t>استفاده از ارگانيزم هاي زنده براي توليد يا تغيير مواد و يا بهبود محصولات گياهي و حيواني</a:t>
            </a:r>
          </a:p>
          <a:p>
            <a:pPr lvl="1" algn="justLow"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/>
            <a:r>
              <a:rPr lang="en-US" altLang="fa-I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fa-I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( I</a:t>
            </a:r>
            <a:r>
              <a:rPr lang="en-US" altLang="fa-IR" sz="2900">
                <a:latin typeface="Times New Roman" panose="02020603050405020304" pitchFamily="18" charset="0"/>
                <a:cs typeface="Times New Roman" panose="02020603050405020304" pitchFamily="18" charset="0"/>
              </a:rPr>
              <a:t>nformation Technology) </a:t>
            </a:r>
            <a:endParaRPr lang="en-US" altLang="fa-IR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Low">
              <a:buFont typeface="Wingdings" panose="05000000000000000000" pitchFamily="2" charset="2"/>
              <a:buNone/>
            </a:pPr>
            <a:r>
              <a:rPr lang="fa-IR" altLang="fa-IR" sz="2400">
                <a:latin typeface="Times New Roman" panose="02020603050405020304" pitchFamily="18" charset="0"/>
                <a:cs typeface="Lotus" pitchFamily="2" charset="0"/>
              </a:rPr>
              <a:t>استفاده از سيستمهاي مخابراتي در مهندسي پزشكي و واقعيت مجازي </a:t>
            </a:r>
          </a:p>
          <a:p>
            <a:pPr lvl="1" algn="justLow">
              <a:buFont typeface="Wingdings" panose="05000000000000000000" pitchFamily="2" charset="2"/>
              <a:buNone/>
            </a:pPr>
            <a:endParaRPr lang="en-US" altLang="fa-IR" sz="2400">
              <a:latin typeface="Times New Roman" panose="02020603050405020304" pitchFamily="18" charset="0"/>
              <a:cs typeface="Lotus" pitchFamily="2" charset="0"/>
            </a:endParaRPr>
          </a:p>
          <a:p>
            <a:pPr algn="justLow"/>
            <a:r>
              <a:rPr lang="fa-IR" altLang="fa-IR" sz="2600" b="1">
                <a:cs typeface="Lotus" pitchFamily="2" charset="0"/>
              </a:rPr>
              <a:t>رباتيك</a:t>
            </a: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 sz="2900">
                <a:cs typeface="Lotus" pitchFamily="2" charset="0"/>
              </a:rPr>
              <a:t>	 </a:t>
            </a:r>
            <a:r>
              <a:rPr lang="fa-IR" altLang="fa-IR" sz="2400">
                <a:cs typeface="Lotus" pitchFamily="2" charset="0"/>
              </a:rPr>
              <a:t>استفاده از رباتها براي كمك به تيم پزشكي براي برنامه ريزي و يا انجام جراحي</a:t>
            </a:r>
          </a:p>
          <a:p>
            <a:pPr lvl="1" algn="justLow">
              <a:buFont typeface="Wingdings" panose="05000000000000000000" pitchFamily="2" charset="2"/>
              <a:buNone/>
            </a:pPr>
            <a:endParaRPr lang="en-US" altLang="fa-IR" sz="2400">
              <a:latin typeface="Times New Roman" panose="02020603050405020304" pitchFamily="18" charset="0"/>
              <a:cs typeface="Lotus" pitchFamily="2" charset="0"/>
            </a:endParaRPr>
          </a:p>
          <a:p>
            <a:pPr algn="justLow"/>
            <a:r>
              <a:rPr lang="fa-IR" altLang="fa-IR" sz="2600" b="1">
                <a:cs typeface="Lotus" pitchFamily="2" charset="0"/>
              </a:rPr>
              <a:t>مهندسي عصبي</a:t>
            </a:r>
            <a:r>
              <a:rPr lang="fa-IR" altLang="fa-IR" sz="2600">
                <a:cs typeface="Lotus" pitchFamily="2" charset="0"/>
              </a:rPr>
              <a:t> </a:t>
            </a:r>
            <a:r>
              <a:rPr lang="fa-IR" altLang="fa-IR" sz="2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a-IR" sz="2600">
                <a:latin typeface="Times New Roman" panose="02020603050405020304" pitchFamily="18" charset="0"/>
                <a:cs typeface="Times New Roman" panose="02020603050405020304" pitchFamily="18" charset="0"/>
              </a:rPr>
              <a:t>Neural Engineering</a:t>
            </a:r>
            <a:r>
              <a:rPr lang="fa-IR" altLang="fa-IR" sz="2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 sz="2900">
                <a:cs typeface="Lotus" pitchFamily="2" charset="0"/>
              </a:rPr>
              <a:t>	</a:t>
            </a:r>
            <a:r>
              <a:rPr lang="fa-IR" altLang="fa-IR" sz="2400">
                <a:cs typeface="Lotus" pitchFamily="2" charset="0"/>
              </a:rPr>
              <a:t>زمينه اي بين رشته اي كه با بررسي سيستمهاي عصبي در مغز و ايجاد ارتباط بين سيستم عصبي و سيسماي الكترونيكي براي ايجاد پلي ارتباطي بين مغز و كامپيوتر</a:t>
            </a:r>
            <a:r>
              <a:rPr lang="fa-IR" altLang="fa-IR" sz="2900">
                <a:cs typeface="Lotus" pitchFamily="2" charset="0"/>
              </a:rPr>
              <a:t>   </a:t>
            </a:r>
          </a:p>
          <a:p>
            <a:pPr algn="justLow">
              <a:buFont typeface="Wingdings" panose="05000000000000000000" pitchFamily="2" charset="2"/>
              <a:buNone/>
            </a:pPr>
            <a:endParaRPr lang="fa-IR" altLang="fa-IR" sz="2900">
              <a:cs typeface="Lotus" pitchFamily="2" charset="0"/>
            </a:endParaRPr>
          </a:p>
          <a:p>
            <a:pPr algn="justLow">
              <a:buFont typeface="Wingdings" panose="05000000000000000000" pitchFamily="2" charset="2"/>
              <a:buNone/>
            </a:pPr>
            <a:endParaRPr lang="fa-IR" altLang="fa-IR" sz="2900">
              <a:cs typeface="Lotus" pitchFamily="2" charset="0"/>
            </a:endParaRPr>
          </a:p>
          <a:p>
            <a:pPr lvl="1" algn="justLow">
              <a:buFont typeface="Wingdings" panose="05000000000000000000" pitchFamily="2" charset="2"/>
              <a:buNone/>
            </a:pPr>
            <a:endParaRPr lang="en-US" altLang="fa-I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52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9191E-6 L -0.00191 -0.707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53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04624E-6 L 0.00052 -0.688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0578E-6 L 0.00139 -0.719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59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4509E-6 L 0.00191 -0.726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63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6994E-6 L -0.00625 -0.752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761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9769E-6 L 0.00278 -0.747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52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7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گرايش ها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a-IR" altLang="fa-IR" sz="2700"/>
          </a:p>
          <a:p>
            <a:pPr>
              <a:lnSpc>
                <a:spcPct val="90000"/>
              </a:lnSpc>
            </a:pPr>
            <a:r>
              <a:rPr lang="fa-IR" altLang="fa-IR" sz="3300">
                <a:cs typeface="Lotus" pitchFamily="2" charset="0"/>
                <a:hlinkClick r:id="rId2" action="ppaction://hlinksldjump"/>
              </a:rPr>
              <a:t>بيو الكتريك</a:t>
            </a:r>
            <a:endParaRPr lang="fa-IR" altLang="fa-IR" sz="1200">
              <a:cs typeface="Lotus" pitchFamily="2" charset="0"/>
            </a:endParaRPr>
          </a:p>
          <a:p>
            <a:pPr>
              <a:lnSpc>
                <a:spcPct val="90000"/>
              </a:lnSpc>
            </a:pPr>
            <a:r>
              <a:rPr lang="fa-IR" altLang="fa-IR" sz="3300">
                <a:cs typeface="Lotus" pitchFamily="2" charset="0"/>
                <a:hlinkClick r:id="rId3" action="ppaction://hlinksldjump"/>
              </a:rPr>
              <a:t>بيو مكانيك</a:t>
            </a:r>
            <a:endParaRPr lang="fa-IR" altLang="fa-IR" sz="3300">
              <a:cs typeface="Lotus" pitchFamily="2" charset="0"/>
            </a:endParaRPr>
          </a:p>
          <a:p>
            <a:pPr>
              <a:lnSpc>
                <a:spcPct val="90000"/>
              </a:lnSpc>
            </a:pPr>
            <a:r>
              <a:rPr lang="fa-IR" altLang="fa-IR" sz="3300">
                <a:cs typeface="Lotus" pitchFamily="2" charset="0"/>
                <a:hlinkClick r:id="rId4" action="ppaction://hlinksldjump"/>
              </a:rPr>
              <a:t>بيو مواد</a:t>
            </a:r>
            <a:endParaRPr lang="fa-IR" altLang="fa-IR" sz="3300">
              <a:cs typeface="Lotus" pitchFamily="2" charset="0"/>
            </a:endParaRPr>
          </a:p>
          <a:p>
            <a:pPr>
              <a:lnSpc>
                <a:spcPct val="90000"/>
              </a:lnSpc>
            </a:pPr>
            <a:r>
              <a:rPr lang="fa-IR" altLang="fa-IR" sz="3300">
                <a:cs typeface="Lotus" pitchFamily="2" charset="0"/>
                <a:hlinkClick r:id="rId5" action="ppaction://hlinksldjump"/>
              </a:rPr>
              <a:t>مهندسي توانبخشي و ارتوپدي</a:t>
            </a:r>
            <a:endParaRPr lang="fa-IR" altLang="fa-IR" sz="3300">
              <a:cs typeface="Lotus" pitchFamily="2" charset="0"/>
            </a:endParaRPr>
          </a:p>
          <a:p>
            <a:pPr>
              <a:lnSpc>
                <a:spcPct val="90000"/>
              </a:lnSpc>
            </a:pPr>
            <a:r>
              <a:rPr lang="fa-IR" altLang="fa-IR" sz="3300">
                <a:cs typeface="Lotus" pitchFamily="2" charset="0"/>
                <a:hlinkClick r:id="rId6" action="ppaction://hlinksldjump"/>
              </a:rPr>
              <a:t>فيزيولوژي سيستم</a:t>
            </a:r>
            <a:endParaRPr lang="fa-IR" altLang="fa-IR" sz="3300">
              <a:cs typeface="Lotus" pitchFamily="2" charset="0"/>
            </a:endParaRPr>
          </a:p>
          <a:p>
            <a:pPr>
              <a:lnSpc>
                <a:spcPct val="90000"/>
              </a:lnSpc>
            </a:pPr>
            <a:r>
              <a:rPr lang="fa-IR" altLang="fa-IR" sz="3300">
                <a:cs typeface="Lotus" pitchFamily="2" charset="0"/>
                <a:hlinkClick r:id="rId7" action="ppaction://hlinksldjump"/>
              </a:rPr>
              <a:t>مهندسي كلينيكي</a:t>
            </a:r>
            <a:endParaRPr lang="en-US" altLang="fa-IR" sz="33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بيوالكتريك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2286000"/>
            <a:ext cx="4000500" cy="4038600"/>
          </a:xfrm>
        </p:spPr>
        <p:txBody>
          <a:bodyPr/>
          <a:lstStyle/>
          <a:p>
            <a:pPr algn="justLow">
              <a:buFont typeface="Wingdings" panose="05000000000000000000" pitchFamily="2" charset="2"/>
              <a:buNone/>
            </a:pPr>
            <a:r>
              <a:rPr lang="fa-IR" altLang="fa-IR" sz="2400">
                <a:cs typeface="Lotus" pitchFamily="2" charset="0"/>
              </a:rPr>
              <a:t>    گرايشي از مهندسي پزشكي و زيستي است كه با استفاده از قوانين الكترونيك به تحليل سيستمهاي زيستي از يك سو و طراحي دستگاههاي الكترونيكي متناسب با فعاليتهاي اندامهاي گوناگون بدن و به طور كلي دستگاههاي داراي كاربرد كلينيكي از سوي ديگر مي پردازد.</a:t>
            </a:r>
            <a:endParaRPr lang="en-US" altLang="fa-IR" sz="2400">
              <a:cs typeface="Lotus" pitchFamily="2" charset="0"/>
            </a:endParaRPr>
          </a:p>
        </p:txBody>
      </p:sp>
      <p:pic>
        <p:nvPicPr>
          <p:cNvPr id="31756" name="elek1 bci.mpg.ClipNum1.4fc1971548750862fff9e5b6af84f001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1910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شاخه هاي بيوالكتريك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858000" cy="4343400"/>
          </a:xfrm>
        </p:spPr>
        <p:txBody>
          <a:bodyPr/>
          <a:lstStyle/>
          <a:p>
            <a:pPr algn="justLow"/>
            <a:r>
              <a:rPr lang="fa-IR" altLang="fa-IR">
                <a:cs typeface="Lotus" pitchFamily="2" charset="0"/>
              </a:rPr>
              <a:t>مدلسازي سيستمهاي زيستي، شبيه سازي و كنترل</a:t>
            </a:r>
            <a:endParaRPr lang="fa-IR" altLang="fa-IR" sz="1500">
              <a:cs typeface="Lotus" pitchFamily="2" charset="0"/>
            </a:endParaRPr>
          </a:p>
          <a:p>
            <a:pPr algn="justLow"/>
            <a:r>
              <a:rPr lang="fa-IR" altLang="fa-IR">
                <a:cs typeface="Lotus" pitchFamily="2" charset="0"/>
              </a:rPr>
              <a:t>بيواينسترومنت</a:t>
            </a:r>
            <a:endParaRPr lang="fa-IR" altLang="fa-IR" sz="1700">
              <a:cs typeface="Lotus" pitchFamily="2" charset="0"/>
            </a:endParaRPr>
          </a:p>
          <a:p>
            <a:pPr algn="justLow"/>
            <a:r>
              <a:rPr lang="fa-IR" altLang="fa-IR">
                <a:cs typeface="Lotus" pitchFamily="2" charset="0"/>
              </a:rPr>
              <a:t>سيستمهاي تصوير برداري و پردازش تصوير</a:t>
            </a:r>
          </a:p>
          <a:p>
            <a:pPr algn="justLow"/>
            <a:r>
              <a:rPr lang="fa-IR" altLang="fa-IR">
                <a:cs typeface="Lotus" pitchFamily="2" charset="0"/>
              </a:rPr>
              <a:t>پزشكي از راه دور</a:t>
            </a:r>
          </a:p>
          <a:p>
            <a:pPr algn="justLow"/>
            <a:r>
              <a:rPr lang="fa-IR" altLang="fa-IR">
                <a:cs typeface="Lotus" pitchFamily="2" charset="0"/>
              </a:rPr>
              <a:t>سيستمهاي پردازش علائم حياتي</a:t>
            </a:r>
          </a:p>
          <a:p>
            <a:pPr algn="justLow"/>
            <a:r>
              <a:rPr lang="fa-IR" altLang="fa-IR">
                <a:cs typeface="Lotus" pitchFamily="2" charset="0"/>
              </a:rPr>
              <a:t>سيستمهاي پردازش گفتار</a:t>
            </a:r>
            <a:endParaRPr lang="fa-IR" altLang="fa-IR" sz="1700">
              <a:cs typeface="Lotus" pitchFamily="2" charset="0"/>
            </a:endParaRPr>
          </a:p>
          <a:p>
            <a:pPr algn="justLow"/>
            <a:r>
              <a:rPr lang="fa-IR" altLang="fa-IR">
                <a:cs typeface="Lotus" pitchFamily="2" charset="0"/>
              </a:rPr>
              <a:t>آثار بيولوژيكي ميدانهاي مغناطيسي</a:t>
            </a:r>
            <a:endParaRPr lang="en-US" altLang="fa-IR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تحقيقات جديد در زمينه بيوالكتريك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495800"/>
          </a:xfrm>
        </p:spPr>
        <p:txBody>
          <a:bodyPr/>
          <a:lstStyle/>
          <a:p>
            <a:pPr algn="justLow"/>
            <a:r>
              <a:rPr lang="fa-IR" altLang="fa-IR">
                <a:cs typeface="Lotus" pitchFamily="2" charset="0"/>
              </a:rPr>
              <a:t>ارتباط مغز و كامپيوتر </a:t>
            </a:r>
            <a:r>
              <a:rPr lang="en-US" altLang="fa-IR">
                <a:cs typeface="Lotus" pitchFamily="2" charset="0"/>
              </a:rPr>
              <a:t>BCI</a:t>
            </a:r>
            <a:endParaRPr lang="fa-IR" altLang="fa-IR" sz="1700">
              <a:cs typeface="Lotus" pitchFamily="2" charset="0"/>
            </a:endParaRPr>
          </a:p>
          <a:p>
            <a:pPr algn="justLow"/>
            <a:r>
              <a:rPr lang="fa-IR" altLang="fa-IR">
                <a:cs typeface="Lotus" pitchFamily="2" charset="0"/>
              </a:rPr>
              <a:t>پردازش سيگنالهاي </a:t>
            </a:r>
            <a:r>
              <a:rPr lang="en-US" altLang="fa-IR">
                <a:cs typeface="Lotus" pitchFamily="2" charset="0"/>
              </a:rPr>
              <a:t>ECG</a:t>
            </a:r>
            <a:r>
              <a:rPr lang="fa-IR" altLang="fa-IR">
                <a:cs typeface="Lotus" pitchFamily="2" charset="0"/>
              </a:rPr>
              <a:t> براي استخراج آريتمي ها و بيماري هاي قلبي</a:t>
            </a:r>
          </a:p>
          <a:p>
            <a:pPr algn="justLow"/>
            <a:r>
              <a:rPr lang="fa-IR" altLang="fa-IR">
                <a:cs typeface="Lotus" pitchFamily="2" charset="0"/>
              </a:rPr>
              <a:t>ارسال اطلاعات و علائم حياتي بيمار از راه دور ( با استفاده از سيستمهاي مخابراتي)</a:t>
            </a:r>
          </a:p>
          <a:p>
            <a:pPr algn="justLow"/>
            <a:r>
              <a:rPr lang="fa-IR" altLang="fa-IR">
                <a:cs typeface="Lotus" pitchFamily="2" charset="0"/>
              </a:rPr>
              <a:t>مدلسازي تفكر، خواب، ...</a:t>
            </a:r>
          </a:p>
          <a:p>
            <a:pPr algn="justLow"/>
            <a:r>
              <a:rPr lang="fa-IR" altLang="fa-IR">
                <a:cs typeface="Lotus" pitchFamily="2" charset="0"/>
              </a:rPr>
              <a:t>پردازش و فشرده سازي تصاوير </a:t>
            </a:r>
            <a:r>
              <a:rPr lang="en-US" altLang="fa-IR">
                <a:cs typeface="Lotus" pitchFamily="2" charset="0"/>
              </a:rPr>
              <a:t>MRI</a:t>
            </a:r>
            <a:r>
              <a:rPr lang="fa-IR" altLang="fa-IR">
                <a:cs typeface="Lotus" pitchFamily="2" charset="0"/>
              </a:rPr>
              <a:t> </a:t>
            </a: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>
                <a:cs typeface="Lotus" pitchFamily="2" charset="0"/>
              </a:rPr>
              <a:t>    </a:t>
            </a:r>
            <a:endParaRPr lang="en-US" altLang="fa-IR" sz="1500" b="1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برخي پروژه هاي مهم(بيو الكتريك)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010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700" b="1">
                <a:cs typeface="Lotus" pitchFamily="2" charset="0"/>
              </a:rPr>
              <a:t>طراحي و ساخت تجهيزات پزشكي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700" b="1">
              <a:cs typeface="Lotus" pitchFamily="2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700" b="1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2700" b="1">
                <a:cs typeface="Lotus" pitchFamily="2" charset="0"/>
              </a:rPr>
              <a:t>فلومتر ليزر داپلر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700" b="1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2700" b="1">
                <a:cs typeface="Lotus" pitchFamily="2" charset="0"/>
              </a:rPr>
              <a:t>كارديوگراف امپدانسي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700" b="1">
                <a:cs typeface="Lotus" pitchFamily="2" charset="0"/>
              </a:rPr>
              <a:t>سيستم هاي تصويرگر پزشكي</a:t>
            </a:r>
          </a:p>
          <a:p>
            <a:pPr algn="justLow">
              <a:lnSpc>
                <a:spcPct val="80000"/>
              </a:lnSpc>
            </a:pPr>
            <a:r>
              <a:rPr lang="fa-IR" altLang="fa-IR" sz="2700" b="1">
                <a:cs typeface="Lotus" pitchFamily="2" charset="0"/>
              </a:rPr>
              <a:t>برد كامپيوتري انتقال تصاوير</a:t>
            </a:r>
          </a:p>
          <a:p>
            <a:pPr lvl="1"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200" b="1">
                <a:cs typeface="Lotus" pitchFamily="2" charset="0"/>
              </a:rPr>
              <a:t>            </a:t>
            </a:r>
            <a:r>
              <a:rPr lang="en-US" altLang="fa-I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</a:p>
          <a:p>
            <a:pPr algn="justLow">
              <a:lnSpc>
                <a:spcPct val="80000"/>
              </a:lnSpc>
            </a:pPr>
            <a:r>
              <a:rPr lang="fa-IR" altLang="fa-IR" sz="2700" b="1">
                <a:latin typeface="Times New Roman" panose="02020603050405020304" pitchFamily="18" charset="0"/>
                <a:cs typeface="Lotus" pitchFamily="2" charset="0"/>
              </a:rPr>
              <a:t>دست مصنوعي</a:t>
            </a:r>
            <a:endParaRPr lang="en-US" altLang="fa-IR" sz="2700" b="1">
              <a:latin typeface="Times New Roman" panose="02020603050405020304" pitchFamily="18" charset="0"/>
              <a:cs typeface="Lotus" pitchFamily="2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700" b="1">
                <a:latin typeface="Times New Roman" panose="02020603050405020304" pitchFamily="18" charset="0"/>
                <a:cs typeface="Lotus" pitchFamily="2" charset="0"/>
              </a:rPr>
              <a:t>اعضا و اندام هاي مصنوعي</a:t>
            </a:r>
            <a:endParaRPr lang="en-US" altLang="fa-IR" sz="2700" b="1">
              <a:latin typeface="Times New Roman" panose="02020603050405020304" pitchFamily="18" charset="0"/>
              <a:cs typeface="Lotus" pitchFamily="2" charset="0"/>
            </a:endParaRP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860925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80060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20975"/>
            <a:ext cx="4495800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1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18613 L -0.00173 -0.146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7283 L 0.00174 -0.367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7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4879 L -0.01233 -0.2841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6798 L 0.00261 -0.2649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7029 L -0.00209 -0.4032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1156 L 0.00191 -0.596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40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بيومكانيك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905000"/>
            <a:ext cx="4381500" cy="5791200"/>
          </a:xfrm>
        </p:spPr>
        <p:txBody>
          <a:bodyPr/>
          <a:lstStyle/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>
                <a:cs typeface="Lotus" pitchFamily="2" charset="0"/>
              </a:rPr>
              <a:t>     </a:t>
            </a:r>
            <a:r>
              <a:rPr lang="fa-IR" altLang="fa-IR" sz="3000">
                <a:cs typeface="Lotus" pitchFamily="2" charset="0"/>
              </a:rPr>
              <a:t>به كارگيري علم مكانيك در مسايل زيستي و پزشكي است وشامل مطالعه: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16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ابزارهايي براي حركت انسان</a:t>
            </a: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سيستم تنفسي </a:t>
            </a: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مكانيسم عضلاني اسكلتي </a:t>
            </a: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مكانيك قلبي- عروقي و قلبي- ريوي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موضوعات اصلي در بيومكانيك: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ايمني : محافظت در برابر آسيب</a:t>
            </a: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اثربخشي: به حداكثر رساندن خروجي </a:t>
            </a: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كارآيي: اقتصاد مصرف انرژي</a:t>
            </a:r>
          </a:p>
          <a:p>
            <a:pPr algn="justLow">
              <a:lnSpc>
                <a:spcPct val="90000"/>
              </a:lnSpc>
            </a:pPr>
            <a:endParaRPr lang="en-US" altLang="fa-IR" sz="2800">
              <a:cs typeface="Lotus" pitchFamily="2" charset="0"/>
            </a:endParaRPr>
          </a:p>
        </p:txBody>
      </p:sp>
      <p:pic>
        <p:nvPicPr>
          <p:cNvPr id="32799" name="mech3 ghalb.mpg.ClipNum1.be5cebbdae32aea974535dc4b7897237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8862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1" fill="hold"/>
                                        <p:tgtEl>
                                          <p:spTgt spid="3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0324 L -0.01823 -0.510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36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133 L -0.0066 -0.52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55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4624E-7 L -0.00243 -0.485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425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1965E-6 L -0.01302 -0.48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2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99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شاخه هاي بيو مكانيك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286000"/>
            <a:ext cx="3200400" cy="4343400"/>
          </a:xfrm>
        </p:spPr>
        <p:txBody>
          <a:bodyPr/>
          <a:lstStyle/>
          <a:p>
            <a:pPr algn="justLow"/>
            <a:r>
              <a:rPr lang="fa-IR" altLang="fa-IR" sz="3300">
                <a:cs typeface="Lotus" pitchFamily="2" charset="0"/>
              </a:rPr>
              <a:t>بيومكانيك حركت                          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بيومكانيك سيالات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انتقال حرارت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انتقال جرم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ترموديناميك</a:t>
            </a:r>
          </a:p>
          <a:p>
            <a:pPr algn="justLow"/>
            <a:endParaRPr lang="en-US" altLang="fa-IR" sz="3300">
              <a:cs typeface="Lotus" pitchFamily="2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H="1">
            <a:off x="41148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8100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بيومكانيك ورزش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بيومكانيك راه رفتن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بيومكانيك صدمات استخواني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بيومكانيك سيستم عضلاني -                                                           اسكلتي</a:t>
            </a:r>
          </a:p>
          <a:p>
            <a:pPr>
              <a:spcBef>
                <a:spcPct val="50000"/>
              </a:spcBef>
            </a:pPr>
            <a:endParaRPr lang="en-US" altLang="fa-IR" sz="3200">
              <a:cs typeface="Lotus" pitchFamily="2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4114800" y="3200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31242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altLang="fa-IR" sz="2800">
              <a:cs typeface="Lotus" pitchFamily="2" charset="0"/>
            </a:endParaRP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</a:t>
            </a:r>
            <a:r>
              <a:rPr lang="fa-IR" altLang="fa-IR"/>
              <a:t> </a:t>
            </a:r>
            <a:r>
              <a:rPr lang="fa-IR" altLang="fa-IR" sz="2800">
                <a:cs typeface="Lotus" pitchFamily="2" charset="0"/>
              </a:rPr>
              <a:t>عملكرد قلب</a:t>
            </a:r>
            <a:endParaRPr lang="fa-IR" altLang="fa-IR" sz="4000">
              <a:cs typeface="Lotus" pitchFamily="2" charset="0"/>
            </a:endParaRP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عملكرد سيستم عروق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مايعات بيولوژيكي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سيستم تنفسي</a:t>
            </a:r>
            <a:endParaRPr lang="en-US" altLang="fa-IR" sz="2800">
              <a:cs typeface="Lotus" pitchFamily="2" charset="0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4572000" y="3810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133600" y="5029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fa-IR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914400" y="2895600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altLang="fa-IR" sz="2800">
              <a:cs typeface="Lotus" pitchFamily="2" charset="0"/>
            </a:endParaRP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پوشش سيستم حياتي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fa-IR" sz="2800">
                <a:cs typeface="Lotus" pitchFamily="2" charset="0"/>
              </a:rPr>
              <a:t> دفع و جذب حرارت در اجزاء سيستم</a:t>
            </a:r>
            <a:endParaRPr lang="en-US" altLang="fa-IR" sz="2800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زمينه هاي كاري بيو مكانيك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343400"/>
          </a:xfrm>
        </p:spPr>
        <p:txBody>
          <a:bodyPr/>
          <a:lstStyle/>
          <a:p>
            <a:pPr algn="justLow"/>
            <a:r>
              <a:rPr lang="fa-IR" altLang="fa-IR" sz="2900">
                <a:cs typeface="Lotus" pitchFamily="2" charset="0"/>
              </a:rPr>
              <a:t>تحليل حركت انسان، مهندسي ورزش</a:t>
            </a:r>
          </a:p>
          <a:p>
            <a:pPr algn="justLow"/>
            <a:r>
              <a:rPr lang="fa-IR" altLang="fa-IR" sz="2900">
                <a:cs typeface="Lotus" pitchFamily="2" charset="0"/>
              </a:rPr>
              <a:t>طراحي و ساخت ارتزها و پروتزها</a:t>
            </a:r>
          </a:p>
          <a:p>
            <a:pPr algn="justLow"/>
            <a:r>
              <a:rPr lang="fa-IR" altLang="fa-IR" sz="2900">
                <a:cs typeface="Lotus" pitchFamily="2" charset="0"/>
              </a:rPr>
              <a:t>بررسي جريان سيالات در بدن و در دستگاهها</a:t>
            </a:r>
          </a:p>
          <a:p>
            <a:pPr algn="justLow"/>
            <a:r>
              <a:rPr lang="fa-IR" altLang="fa-IR" sz="2900">
                <a:cs typeface="Lotus" pitchFamily="2" charset="0"/>
              </a:rPr>
              <a:t>انتقال عناصر شيميايي از غشاء و واسط هاي بيولوژيكي و مصنوعي </a:t>
            </a:r>
          </a:p>
          <a:p>
            <a:pPr algn="justLow"/>
            <a:r>
              <a:rPr lang="fa-IR" altLang="fa-IR" sz="2900">
                <a:cs typeface="Lotus" pitchFamily="2" charset="0"/>
              </a:rPr>
              <a:t>بيو رباتيك و جراحي روبوتيك</a:t>
            </a:r>
            <a:r>
              <a:rPr lang="en-US" altLang="fa-IR" sz="2900">
                <a:cs typeface="Lotus" pitchFamily="2" charset="0"/>
              </a:rPr>
              <a:t> </a:t>
            </a:r>
            <a:r>
              <a:rPr lang="fa-IR" altLang="fa-IR" sz="2900">
                <a:cs typeface="Lotus" pitchFamily="2" charset="0"/>
              </a:rPr>
              <a:t>وكاربرد حس لامسه</a:t>
            </a:r>
          </a:p>
          <a:p>
            <a:pPr algn="justLow"/>
            <a:r>
              <a:rPr lang="fa-IR" altLang="fa-IR" sz="2900">
                <a:cs typeface="Lotus" pitchFamily="2" charset="0"/>
              </a:rPr>
              <a:t>مهندسي قلب و عروق</a:t>
            </a:r>
          </a:p>
          <a:p>
            <a:pPr algn="justLow"/>
            <a:r>
              <a:rPr lang="fa-IR" altLang="fa-IR" sz="2900">
                <a:cs typeface="Lotus" pitchFamily="2" charset="0"/>
              </a:rPr>
              <a:t>ارگونومي (مهندسي فاكتورهاي انساني)</a:t>
            </a:r>
          </a:p>
          <a:p>
            <a:pPr algn="justLow"/>
            <a:endParaRPr lang="fa-IR" altLang="fa-IR" sz="2900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مباحث ارائه شده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altLang="fa-IR">
                <a:cs typeface="Lotus" pitchFamily="2" charset="0"/>
              </a:rPr>
              <a:t>مهندسي پزشکي</a:t>
            </a:r>
          </a:p>
          <a:p>
            <a:r>
              <a:rPr lang="fa-IR" altLang="fa-IR">
                <a:cs typeface="Lotus" pitchFamily="2" charset="0"/>
              </a:rPr>
              <a:t>تاريخچه  </a:t>
            </a:r>
          </a:p>
          <a:p>
            <a:r>
              <a:rPr lang="fa-IR" altLang="fa-IR">
                <a:cs typeface="Lotus" pitchFamily="2" charset="0"/>
              </a:rPr>
              <a:t>مهندس پزشک کيست؟</a:t>
            </a:r>
          </a:p>
          <a:p>
            <a:r>
              <a:rPr lang="fa-IR" altLang="fa-IR">
                <a:cs typeface="Lotus" pitchFamily="2" charset="0"/>
              </a:rPr>
              <a:t>زمينه هاي کاري</a:t>
            </a:r>
          </a:p>
          <a:p>
            <a:r>
              <a:rPr lang="fa-IR" altLang="fa-IR">
                <a:cs typeface="Lotus" pitchFamily="2" charset="0"/>
              </a:rPr>
              <a:t>رشته هاي مرتبط</a:t>
            </a:r>
          </a:p>
          <a:p>
            <a:r>
              <a:rPr lang="fa-IR" altLang="fa-IR">
                <a:cs typeface="Lotus" pitchFamily="2" charset="0"/>
              </a:rPr>
              <a:t>گرايش ها</a:t>
            </a:r>
          </a:p>
          <a:p>
            <a:r>
              <a:rPr lang="fa-IR" altLang="fa-IR">
                <a:cs typeface="Lotus" pitchFamily="2" charset="0"/>
              </a:rPr>
              <a:t>نتيجه گيري و پيشنهادات</a:t>
            </a:r>
          </a:p>
          <a:p>
            <a:endParaRPr lang="en-US" altLang="fa-IR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برخي پروژه هاي مهم(بيو مكانيك)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153400" cy="3962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fa-IR" altLang="fa-IR" b="1">
                <a:cs typeface="Lotus" pitchFamily="2" charset="0"/>
              </a:rPr>
              <a:t>اعضا و اندام هاي مصنوعي</a:t>
            </a:r>
          </a:p>
          <a:p>
            <a:pPr algn="ctr"/>
            <a:endParaRPr lang="fa-IR" altLang="fa-IR" b="1">
              <a:cs typeface="Lotus" pitchFamily="2" charset="0"/>
            </a:endParaRPr>
          </a:p>
          <a:p>
            <a:r>
              <a:rPr lang="fa-IR" altLang="fa-IR" b="1">
                <a:cs typeface="Lotus" pitchFamily="2" charset="0"/>
              </a:rPr>
              <a:t>قلب مصنوعي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706688"/>
            <a:ext cx="5167312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بيومتريال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1828800"/>
            <a:ext cx="4000500" cy="4038600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100">
                <a:cs typeface="Lotus" pitchFamily="2" charset="0"/>
              </a:rPr>
              <a:t>     </a:t>
            </a:r>
            <a:r>
              <a:rPr lang="fa-IR" altLang="fa-IR" sz="2500">
                <a:cs typeface="Lotus" pitchFamily="2" charset="0"/>
              </a:rPr>
              <a:t>مطالعه بافتهاي زنده و مواد قابل استفاده در داخل بدن و بكارگيري  مواد در زمينه هاي كلينيكي مي باشد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170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2500" b="1">
                <a:cs typeface="Lotus" pitchFamily="2" charset="0"/>
              </a:rPr>
              <a:t> كاربردها: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1000" b="1">
              <a:cs typeface="Lotus" pitchFamily="2" charset="0"/>
            </a:endParaRPr>
          </a:p>
          <a:p>
            <a:pPr lvl="1" algn="justLow">
              <a:lnSpc>
                <a:spcPct val="80000"/>
              </a:lnSpc>
            </a:pPr>
            <a:r>
              <a:rPr lang="fa-IR" altLang="fa-IR" sz="2500">
                <a:cs typeface="Lotus" pitchFamily="2" charset="0"/>
              </a:rPr>
              <a:t>كاربردهاي عروق قلبي: پيوندها، دريچه ها</a:t>
            </a:r>
          </a:p>
          <a:p>
            <a:pPr lvl="1" algn="justLow">
              <a:lnSpc>
                <a:spcPct val="80000"/>
              </a:lnSpc>
            </a:pPr>
            <a:r>
              <a:rPr lang="fa-IR" altLang="fa-IR" sz="2500">
                <a:cs typeface="Lotus" pitchFamily="2" charset="0"/>
              </a:rPr>
              <a:t>كاربردهاي ارتوپديك: پروتزهاي اتصالي</a:t>
            </a:r>
          </a:p>
          <a:p>
            <a:pPr lvl="1" algn="justLow">
              <a:lnSpc>
                <a:spcPct val="80000"/>
              </a:lnSpc>
            </a:pPr>
            <a:r>
              <a:rPr lang="fa-IR" altLang="fa-IR" sz="2500">
                <a:cs typeface="Lotus" pitchFamily="2" charset="0"/>
              </a:rPr>
              <a:t>كاربردهاي ايتتالمولوژيك: لنزهاي اتصالي، لنزهاي درون چشمي</a:t>
            </a:r>
          </a:p>
          <a:p>
            <a:pPr lvl="1" algn="justLow">
              <a:lnSpc>
                <a:spcPct val="80000"/>
              </a:lnSpc>
            </a:pPr>
            <a:endParaRPr lang="fa-IR" altLang="fa-IR" sz="2500">
              <a:cs typeface="Lotus" pitchFamily="2" charset="0"/>
            </a:endParaRPr>
          </a:p>
          <a:p>
            <a:pPr lvl="1" algn="justLow">
              <a:lnSpc>
                <a:spcPct val="80000"/>
              </a:lnSpc>
            </a:pPr>
            <a:endParaRPr lang="fa-IR" altLang="fa-IR" sz="2500">
              <a:cs typeface="Lotus" pitchFamily="2" charset="0"/>
            </a:endParaRP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800">
                <a:cs typeface="Lotus" pitchFamily="2" charset="0"/>
              </a:rPr>
              <a:t>  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800">
              <a:cs typeface="Lotus" pitchFamily="2" charset="0"/>
            </a:endParaRPr>
          </a:p>
        </p:txBody>
      </p:sp>
      <p:pic>
        <p:nvPicPr>
          <p:cNvPr id="96264" name="mavad tissue.avi.ClipNum2.ade6808bc3c4a4e0bb75bdc9f4932607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4038600" cy="4038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مباحث مهم در دانش بيومتريال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038600"/>
          </a:xfrm>
        </p:spPr>
        <p:txBody>
          <a:bodyPr/>
          <a:lstStyle/>
          <a:p>
            <a:r>
              <a:rPr lang="fa-IR" altLang="fa-IR" sz="3200">
                <a:cs typeface="Lotus" pitchFamily="2" charset="0"/>
              </a:rPr>
              <a:t>رهايش دارو</a:t>
            </a:r>
          </a:p>
          <a:p>
            <a:r>
              <a:rPr lang="fa-IR" altLang="fa-IR" sz="3200">
                <a:cs typeface="Lotus" pitchFamily="2" charset="0"/>
              </a:rPr>
              <a:t>زيست سازگاري</a:t>
            </a:r>
          </a:p>
          <a:p>
            <a:r>
              <a:rPr lang="fa-IR" altLang="fa-IR" sz="3200">
                <a:cs typeface="Lotus" pitchFamily="2" charset="0"/>
              </a:rPr>
              <a:t>مهندسي بافت</a:t>
            </a:r>
          </a:p>
          <a:p>
            <a:r>
              <a:rPr lang="fa-IR" altLang="fa-IR" sz="3200">
                <a:cs typeface="Lotus" pitchFamily="2" charset="0"/>
              </a:rPr>
              <a:t>مواد اوليه براي مصارف زيستي و پزشكي</a:t>
            </a:r>
          </a:p>
          <a:p>
            <a:r>
              <a:rPr lang="fa-IR" altLang="fa-IR" sz="3200">
                <a:cs typeface="Lotus" pitchFamily="2" charset="0"/>
              </a:rPr>
              <a:t>وسائل يكبار مصرف پزشكي</a:t>
            </a:r>
          </a:p>
          <a:p>
            <a:r>
              <a:rPr lang="fa-IR" altLang="fa-IR" sz="3200">
                <a:cs typeface="Lotus" pitchFamily="2" charset="0"/>
              </a:rPr>
              <a:t>منسوجات و الياف پزشكي</a:t>
            </a:r>
          </a:p>
          <a:p>
            <a:pPr>
              <a:buFont typeface="Wingdings" panose="05000000000000000000" pitchFamily="2" charset="2"/>
              <a:buNone/>
            </a:pPr>
            <a:endParaRPr lang="en-US" altLang="fa-IR" sz="3200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برخي پروژه هاي مهم(بيو مواد)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fa-IR" altLang="fa-IR" b="1">
                <a:cs typeface="Lotus" pitchFamily="2" charset="0"/>
              </a:rPr>
              <a:t>مهندسي بافت (پوست مصنوعي )</a:t>
            </a:r>
          </a:p>
          <a:p>
            <a:pPr algn="ctr">
              <a:buFont typeface="Wingdings" panose="05000000000000000000" pitchFamily="2" charset="2"/>
              <a:buNone/>
            </a:pPr>
            <a:endParaRPr lang="fa-IR" altLang="fa-IR" b="1">
              <a:cs typeface="Lotus" pitchFamily="2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a-IR" altLang="fa-IR" b="1">
                <a:cs typeface="Lotus" pitchFamily="2" charset="0"/>
              </a:rPr>
              <a:t>بيوسراميك، بيوپليمر، بيوفلزات (مفاصل مصنوعي)</a:t>
            </a:r>
          </a:p>
          <a:p>
            <a:pPr algn="ctr">
              <a:buFont typeface="Wingdings" panose="05000000000000000000" pitchFamily="2" charset="2"/>
              <a:buNone/>
            </a:pPr>
            <a:endParaRPr lang="fa-IR" altLang="fa-IR" b="1">
              <a:cs typeface="Lotus" pitchFamily="2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a-IR" altLang="fa-IR" b="1">
              <a:cs typeface="Lotus" pitchFamily="2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9675"/>
            <a:ext cx="64008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603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18174 L 0.00277 -0.173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محورهاي مشترك سه گرايش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مديريت خدمات درماني و اطلاع رساني</a:t>
            </a:r>
          </a:p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مدلسازي و بهينه سازي طراحي تجهيزات و كاربردهاي پزشكي</a:t>
            </a:r>
          </a:p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بهينه سازي طراحي بيمارستاني</a:t>
            </a:r>
          </a:p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ايمپلنت ها و اعضاء و اندام هاي مصنوعي</a:t>
            </a:r>
          </a:p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بيو سنسورها</a:t>
            </a:r>
          </a:p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تحقيقات آسيب شناختي پزشكي</a:t>
            </a:r>
          </a:p>
          <a:p>
            <a:pPr>
              <a:lnSpc>
                <a:spcPct val="80000"/>
              </a:lnSpc>
            </a:pPr>
            <a:r>
              <a:rPr lang="fa-IR" altLang="fa-IR" sz="3400">
                <a:cs typeface="Lotus" pitchFamily="2" charset="0"/>
              </a:rPr>
              <a:t>استاندارد در حوزه مهندسي پزشكي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400">
              <a:cs typeface="Lotus" pitchFamily="2" charset="0"/>
            </a:endParaRPr>
          </a:p>
          <a:p>
            <a:pPr>
              <a:lnSpc>
                <a:spcPct val="80000"/>
              </a:lnSpc>
            </a:pPr>
            <a:endParaRPr lang="fa-IR" altLang="fa-IR" sz="3400">
              <a:cs typeface="Lotus" pitchFamily="2" charset="0"/>
            </a:endParaRPr>
          </a:p>
          <a:p>
            <a:pPr>
              <a:lnSpc>
                <a:spcPct val="80000"/>
              </a:lnSpc>
            </a:pPr>
            <a:endParaRPr lang="fa-IR" altLang="fa-IR" sz="3400">
              <a:cs typeface="Lotus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3400">
              <a:cs typeface="Lotus" pitchFamily="2" charset="0"/>
            </a:endParaRPr>
          </a:p>
        </p:txBody>
      </p:sp>
      <p:pic>
        <p:nvPicPr>
          <p:cNvPr id="8602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5000">
                <a:cs typeface="Lotus" pitchFamily="2" charset="0"/>
              </a:rPr>
              <a:t>مهندسي توانبخشي</a:t>
            </a:r>
            <a:endParaRPr lang="en-US" altLang="fa-IR" sz="5000">
              <a:cs typeface="Lotus" pitchFamily="2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828800"/>
            <a:ext cx="4000500" cy="4038600"/>
          </a:xfrm>
        </p:spPr>
        <p:txBody>
          <a:bodyPr/>
          <a:lstStyle/>
          <a:p>
            <a:pPr algn="justLow">
              <a:buFont typeface="Wingdings" panose="05000000000000000000" pitchFamily="2" charset="2"/>
              <a:buNone/>
            </a:pPr>
            <a:r>
              <a:rPr lang="fa-IR" altLang="fa-IR" sz="2700">
                <a:latin typeface="L"/>
                <a:cs typeface="Lotus" pitchFamily="2" charset="0"/>
              </a:rPr>
              <a:t>   </a:t>
            </a:r>
          </a:p>
          <a:p>
            <a:pPr algn="justLow">
              <a:buFont typeface="Wingdings" panose="05000000000000000000" pitchFamily="2" charset="2"/>
              <a:buNone/>
            </a:pPr>
            <a:endParaRPr lang="fa-IR" altLang="fa-IR" sz="2700">
              <a:latin typeface="L"/>
              <a:cs typeface="Lotus" pitchFamily="2" charset="0"/>
            </a:endParaRP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fa-IR" sz="2700">
                <a:latin typeface="L"/>
                <a:cs typeface="Lotus" pitchFamily="2" charset="0"/>
              </a:rPr>
              <a:t>    استفاده از علوم و تكنولوژي براي بالاتر بردن كيفيت زندگي افراد معلول يا داراي نقص جسمي </a:t>
            </a:r>
            <a:endParaRPr lang="en-US" altLang="fa-IR" sz="2700">
              <a:latin typeface="L"/>
              <a:cs typeface="Lotus" pitchFamily="2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953000" y="4572000"/>
            <a:ext cx="365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/>
            <a:r>
              <a:rPr lang="fa-IR" altLang="fa-IR" sz="2700">
                <a:cs typeface="Lotus" pitchFamily="2" charset="0"/>
              </a:rPr>
              <a:t>كمك به غلبه بر معلوليت افراد</a:t>
            </a:r>
          </a:p>
          <a:p>
            <a:pPr algn="justLow"/>
            <a:r>
              <a:rPr lang="fa-IR" altLang="fa-IR" sz="2700">
                <a:cs typeface="Lotus" pitchFamily="2" charset="0"/>
              </a:rPr>
              <a:t>آموزش معلولين براي به حداقل رساندن محدوديت هاي عملي شان </a:t>
            </a:r>
          </a:p>
          <a:p>
            <a:pPr algn="justLow"/>
            <a:r>
              <a:rPr lang="fa-IR" altLang="fa-IR" sz="2700">
                <a:cs typeface="Lotus" pitchFamily="2" charset="0"/>
              </a:rPr>
              <a:t>ساخت دستگاههاي كمكي  </a:t>
            </a:r>
          </a:p>
          <a:p>
            <a:pPr algn="justLow"/>
            <a:r>
              <a:rPr lang="fa-IR" altLang="fa-IR" sz="2700">
                <a:cs typeface="Lotus" pitchFamily="2" charset="0"/>
              </a:rPr>
              <a:t>كسب دانش براي شناخت نيازها و محدوديت هاي افراد</a:t>
            </a:r>
          </a:p>
          <a:p>
            <a:pPr algn="justLow">
              <a:buFont typeface="Wingdings" panose="05000000000000000000" pitchFamily="2" charset="2"/>
              <a:buNone/>
            </a:pPr>
            <a:endParaRPr lang="en-US" altLang="fa-IR">
              <a:cs typeface="Lotus" pitchFamily="2" charset="0"/>
            </a:endParaRPr>
          </a:p>
        </p:txBody>
      </p:sp>
      <p:pic>
        <p:nvPicPr>
          <p:cNvPr id="98310" name="mech4 halazon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44196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0" fill="hold"/>
                                        <p:tgtEl>
                                          <p:spTgt spid="98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7" dur="20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9" dur="20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3" dur="20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98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1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5000">
                <a:cs typeface="Lotus" pitchFamily="2" charset="0"/>
              </a:rPr>
              <a:t>زمينه هاي كاري</a:t>
            </a:r>
            <a:endParaRPr lang="en-US" altLang="fa-IR" sz="5000">
              <a:cs typeface="Lotus" pitchFamily="2" charset="0"/>
            </a:endParaRPr>
          </a:p>
        </p:txBody>
      </p:sp>
      <p:pic>
        <p:nvPicPr>
          <p:cNvPr id="1013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85800" y="19050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/>
            <a:r>
              <a:rPr lang="fa-IR" altLang="fa-IR" sz="3200">
                <a:cs typeface="Lotus" pitchFamily="2" charset="0"/>
              </a:rPr>
              <a:t>دسترسي از طريق كامپيوتر</a:t>
            </a:r>
          </a:p>
          <a:p>
            <a:pPr algn="justLow"/>
            <a:r>
              <a:rPr lang="fa-IR" altLang="fa-IR" sz="3200">
                <a:cs typeface="Lotus" pitchFamily="2" charset="0"/>
              </a:rPr>
              <a:t>تغيير و اصلاح وسيله نقليه</a:t>
            </a:r>
          </a:p>
          <a:p>
            <a:pPr algn="justLow"/>
            <a:r>
              <a:rPr lang="fa-IR" altLang="fa-IR" sz="3200">
                <a:cs typeface="Lotus" pitchFamily="2" charset="0"/>
              </a:rPr>
              <a:t>واحدهاي كنترل محيطي</a:t>
            </a:r>
          </a:p>
          <a:p>
            <a:pPr algn="justLow"/>
            <a:r>
              <a:rPr lang="fa-IR" altLang="fa-IR" sz="3200">
                <a:cs typeface="Lotus" pitchFamily="2" charset="0"/>
              </a:rPr>
              <a:t>تغيير و اصلاح خانه و محل كار </a:t>
            </a:r>
          </a:p>
          <a:p>
            <a:pPr algn="justLow"/>
            <a:r>
              <a:rPr lang="fa-IR" altLang="fa-IR" sz="3200">
                <a:cs typeface="Lotus" pitchFamily="2" charset="0"/>
              </a:rPr>
              <a:t>محل نشستن يا استقرار </a:t>
            </a:r>
          </a:p>
          <a:p>
            <a:pPr algn="justLow"/>
            <a:r>
              <a:rPr lang="fa-IR" altLang="fa-IR" sz="3200">
                <a:cs typeface="Lotus" pitchFamily="2" charset="0"/>
              </a:rPr>
              <a:t>تجهيزات كمكي براي نابينايان و ناشنوايان</a:t>
            </a:r>
          </a:p>
          <a:p>
            <a:pPr algn="justLow"/>
            <a:r>
              <a:rPr lang="fa-IR" altLang="fa-IR" sz="3200">
                <a:cs typeface="Lotus" pitchFamily="2" charset="0"/>
              </a:rPr>
              <a:t>ارتزها و پروتزها</a:t>
            </a:r>
            <a:endParaRPr lang="en-US" altLang="fa-IR" sz="3500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فيزيولوژي سيستم ها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133600"/>
            <a:ext cx="4000500" cy="4038600"/>
          </a:xfrm>
        </p:spPr>
        <p:txBody>
          <a:bodyPr/>
          <a:lstStyle/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>
                <a:cs typeface="Lotus" pitchFamily="2" charset="0"/>
              </a:rPr>
              <a:t>    توصيف جنبه هايي از مهندسي پزشكي است كه در آن از ابزارها و راهبردهاي مهندسي براي رسيدن به درك جامعي از عملكرد ارگانيزمهاي زنده از باكتري تا انسان به كار مي رود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>
                <a:cs typeface="Lotus" pitchFamily="2" charset="0"/>
              </a:rPr>
              <a:t>    </a:t>
            </a:r>
            <a:endParaRPr lang="en-US" altLang="fa-IR">
              <a:cs typeface="Lotus" pitchFamily="2" charset="0"/>
            </a:endParaRPr>
          </a:p>
        </p:txBody>
      </p:sp>
      <p:pic>
        <p:nvPicPr>
          <p:cNvPr id="3584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0" name="mech2 dast2.mpe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267200" cy="4038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" fill="hold"/>
                                        <p:tgtEl>
                                          <p:spTgt spid="35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5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مهندسي كلينيكي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كاربرد تكنولوژي در مراقبت هاي بهداشتي در بيمارستان ها و عضوي از تيم مراقبت هاي بهداشتي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>
                <a:cs typeface="Lotus" pitchFamily="2" charset="0"/>
              </a:rPr>
              <a:t>مسئوليت ها :</a:t>
            </a:r>
          </a:p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مسئول ايجاد و حفظ پايگاه داده هاي كامپيوتري از سوابق لوازم و تجهيزات پزشكي</a:t>
            </a:r>
          </a:p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مسئول خريداري و استفاده از دستگاههاي پزشكي</a:t>
            </a:r>
          </a:p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به كار بردن روشهاي جديد تشخيصي كه نيازمند آناليزهاي مهندسي براي تعيين پارامترهاي غير قابل دسترس هستند </a:t>
            </a:r>
            <a:endParaRPr lang="en-US" altLang="fa-IR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جوامع حرفه اي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9144000"/>
          </a:xfrm>
        </p:spPr>
        <p:txBody>
          <a:bodyPr/>
          <a:lstStyle/>
          <a:p>
            <a:pPr algn="justLow" rtl="0">
              <a:lnSpc>
                <a:spcPct val="80000"/>
              </a:lnSpc>
            </a:pPr>
            <a:endParaRPr lang="fa-IR" altLang="fa-IR" sz="2800">
              <a:cs typeface="Lotus" pitchFamily="2" charset="0"/>
            </a:endParaRPr>
          </a:p>
          <a:p>
            <a:pPr algn="justLow" rtl="0">
              <a:lnSpc>
                <a:spcPct val="80000"/>
              </a:lnSpc>
            </a:pPr>
            <a:endParaRPr lang="fa-IR" altLang="fa-IR" sz="2800">
              <a:cs typeface="Lotus" pitchFamily="2" charset="0"/>
            </a:endParaRPr>
          </a:p>
          <a:p>
            <a:pPr algn="justLow" rtl="0">
              <a:lnSpc>
                <a:spcPct val="80000"/>
              </a:lnSpc>
            </a:pPr>
            <a:r>
              <a:rPr lang="en-US" altLang="fa-IR" sz="2800">
                <a:cs typeface="Lotus" pitchFamily="2" charset="0"/>
              </a:rPr>
              <a:t>American Institute for Medical &amp; Biological</a:t>
            </a:r>
            <a:r>
              <a:rPr lang="fa-IR" altLang="fa-IR" sz="2800">
                <a:cs typeface="Lotus" pitchFamily="2" charset="0"/>
              </a:rPr>
              <a:t>    </a:t>
            </a:r>
            <a:r>
              <a:rPr lang="en-US" altLang="fa-IR" sz="2800">
                <a:cs typeface="Lotus" pitchFamily="2" charset="0"/>
              </a:rPr>
              <a:t> Engineering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 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ايالات متحده آمريكا صاحب بزرگترين جامعه مهندسي پزشكي دنياست،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براي هماهنگي بيشتر مؤسسات مختلف فعال در اين زمينه </a:t>
            </a:r>
            <a:r>
              <a:rPr lang="en-US" altLang="fa-IR" sz="2800">
                <a:cs typeface="Lotus" pitchFamily="2" charset="0"/>
              </a:rPr>
              <a:t>AIMBS</a:t>
            </a:r>
            <a:r>
              <a:rPr lang="fa-IR" altLang="fa-IR" sz="2800">
                <a:cs typeface="Lotus" pitchFamily="2" charset="0"/>
              </a:rPr>
              <a:t> در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سال 1992 فعاليت خود را آغاز كرد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2800">
              <a:cs typeface="Lotus" pitchFamily="2" charset="0"/>
            </a:endParaRPr>
          </a:p>
          <a:p>
            <a:pPr algn="justLow" rtl="0">
              <a:lnSpc>
                <a:spcPct val="80000"/>
              </a:lnSpc>
            </a:pPr>
            <a:r>
              <a:rPr lang="en-US" altLang="fa-IR" sz="2800">
                <a:cs typeface="Lotus" pitchFamily="2" charset="0"/>
              </a:rPr>
              <a:t>IEEE Engineering in Medicine &amp; Biology Society</a:t>
            </a:r>
            <a:r>
              <a:rPr lang="fa-IR" altLang="fa-IR" sz="2800">
                <a:cs typeface="Lotus" pitchFamily="2" charset="0"/>
              </a:rPr>
              <a:t>   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</a:t>
            </a:r>
            <a:r>
              <a:rPr lang="en-US" altLang="fa-IR" sz="2800">
                <a:cs typeface="Lotus" pitchFamily="2" charset="0"/>
              </a:rPr>
              <a:t>EMBS</a:t>
            </a:r>
            <a:r>
              <a:rPr lang="fa-IR" altLang="fa-IR" sz="2800">
                <a:cs typeface="Lotus" pitchFamily="2" charset="0"/>
              </a:rPr>
              <a:t> بزرگترين سازمان بين</a:t>
            </a:r>
            <a:r>
              <a:rPr lang="fa-IR" altLang="fa-IR" sz="2800"/>
              <a:t>‌</a:t>
            </a:r>
            <a:r>
              <a:rPr lang="fa-IR" altLang="fa-IR" sz="2800">
                <a:cs typeface="Lotus" pitchFamily="2" charset="0"/>
              </a:rPr>
              <a:t>المللي عضو </a:t>
            </a:r>
            <a:r>
              <a:rPr lang="en-US" altLang="fa-IR" sz="2800">
                <a:cs typeface="Lotus" pitchFamily="2" charset="0"/>
              </a:rPr>
              <a:t>IEEE</a:t>
            </a:r>
            <a:r>
              <a:rPr lang="fa-IR" altLang="fa-IR" sz="2800">
                <a:cs typeface="Lotus" pitchFamily="2" charset="0"/>
              </a:rPr>
              <a:t> اسـت كه برطرف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كننده نيازهاي بيش از 8000 عضو مهندس پزشك خود در سراسر دنيا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ميباشد، زمينه كار </a:t>
            </a:r>
            <a:r>
              <a:rPr lang="en-US" altLang="fa-IR" sz="2800">
                <a:cs typeface="Lotus" pitchFamily="2" charset="0"/>
              </a:rPr>
              <a:t>EMBS</a:t>
            </a:r>
            <a:r>
              <a:rPr lang="fa-IR" altLang="fa-IR" sz="2800">
                <a:cs typeface="Lotus" pitchFamily="2" charset="0"/>
              </a:rPr>
              <a:t> شامل كاربرد علوم مهندسـي و فيزيكي در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 بيولوژي و پزشكي مي</a:t>
            </a:r>
            <a:r>
              <a:rPr lang="fa-IR" altLang="fa-IR" sz="2800"/>
              <a:t>‌</a:t>
            </a:r>
            <a:r>
              <a:rPr lang="fa-IR" altLang="fa-IR" sz="2800">
                <a:cs typeface="Lotus" pitchFamily="2" charset="0"/>
              </a:rPr>
              <a:t>باشد</a:t>
            </a:r>
            <a:r>
              <a:rPr lang="en-US" altLang="fa-IR" sz="2800">
                <a:cs typeface="Lotus" pitchFamily="2" charset="0"/>
              </a:rPr>
              <a:t> </a:t>
            </a:r>
          </a:p>
          <a:p>
            <a:pPr algn="justLow" rtl="0">
              <a:lnSpc>
                <a:spcPct val="80000"/>
              </a:lnSpc>
            </a:pPr>
            <a:endParaRPr lang="en-US" altLang="fa-IR" sz="2800">
              <a:cs typeface="Lotus" pitchFamily="2" charset="0"/>
            </a:endParaRPr>
          </a:p>
          <a:p>
            <a:pPr algn="justLow" rtl="0">
              <a:lnSpc>
                <a:spcPct val="80000"/>
              </a:lnSpc>
            </a:pPr>
            <a:r>
              <a:rPr lang="en-US" altLang="fa-IR" sz="2800">
                <a:cs typeface="Lotus" pitchFamily="2" charset="0"/>
              </a:rPr>
              <a:t>International Federation for Medical &amp; Biological</a:t>
            </a:r>
            <a:r>
              <a:rPr lang="fa-IR" altLang="fa-IR" sz="2800">
                <a:cs typeface="Lotus" pitchFamily="2" charset="0"/>
              </a:rPr>
              <a:t>  </a:t>
            </a:r>
            <a:r>
              <a:rPr lang="en-US" altLang="fa-IR" sz="2800">
                <a:cs typeface="Lotus" pitchFamily="2" charset="0"/>
              </a:rPr>
              <a:t> Engineering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اين فدراسيون در سال 1959 تاسيس شده و سازماني است كه اعضاي آن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ملت</a:t>
            </a:r>
            <a:r>
              <a:rPr lang="fa-IR" altLang="fa-IR" sz="2800"/>
              <a:t>‌</a:t>
            </a:r>
            <a:r>
              <a:rPr lang="fa-IR" altLang="fa-IR" sz="2800">
                <a:cs typeface="Lotus" pitchFamily="2" charset="0"/>
              </a:rPr>
              <a:t>هايي هستند كه عضو سازمانهاي بين</a:t>
            </a:r>
            <a:r>
              <a:rPr lang="fa-IR" altLang="fa-IR" sz="2800"/>
              <a:t>‌</a:t>
            </a:r>
            <a:r>
              <a:rPr lang="fa-IR" altLang="fa-IR" sz="2800">
                <a:cs typeface="Lotus" pitchFamily="2" charset="0"/>
              </a:rPr>
              <a:t>المللي مي</a:t>
            </a:r>
            <a:r>
              <a:rPr lang="fa-IR" altLang="fa-IR" sz="2800"/>
              <a:t>‌</a:t>
            </a:r>
            <a:r>
              <a:rPr lang="fa-IR" altLang="fa-IR" sz="2800">
                <a:cs typeface="Lotus" pitchFamily="2" charset="0"/>
              </a:rPr>
              <a:t>باشند، اولين ســازمان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بين</a:t>
            </a:r>
            <a:r>
              <a:rPr lang="fa-IR" altLang="fa-IR" sz="2800"/>
              <a:t>‌</a:t>
            </a:r>
            <a:r>
              <a:rPr lang="fa-IR" altLang="fa-IR" sz="2800">
                <a:cs typeface="Lotus" pitchFamily="2" charset="0"/>
              </a:rPr>
              <a:t>المللي كه عضو اين فــدراسيون شد </a:t>
            </a:r>
            <a:r>
              <a:rPr lang="en-US" altLang="fa-IR" sz="2800">
                <a:cs typeface="Lotus" pitchFamily="2" charset="0"/>
              </a:rPr>
              <a:t>IEEE EMBS</a:t>
            </a:r>
            <a:r>
              <a:rPr lang="fa-IR" altLang="fa-IR" sz="2800">
                <a:cs typeface="Lotus" pitchFamily="2" charset="0"/>
              </a:rPr>
              <a:t> بود، در حــال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  حاضر فدراسيون بيش از 25.000 عضو دارد</a:t>
            </a:r>
            <a:endParaRPr lang="en-US" altLang="fa-IR" sz="28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17919E-6 L -0.00365 -0.398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445E-7 L -0.00277 -0.419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09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445E-7 L -0.00277 -0.419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09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445E-7 L -0.00277 -0.419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099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445E-7 L -0.00277 -0.419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0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11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00625 -0.882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41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9306E-6 L -0.00677 -0.836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4182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3873E-6 L -0.00538 -0.8208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4104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2948E-6 L -0.0033 -0.7942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72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-0.00052 -0.7787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11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8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تعريف مهندسي پزشكي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8191500" cy="4191000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dirty="0"/>
              <a:t>    </a:t>
            </a:r>
            <a:r>
              <a:rPr lang="fa-IR" altLang="fa-IR" sz="2800" dirty="0">
                <a:cs typeface="Lotus" pitchFamily="2" charset="0"/>
              </a:rPr>
              <a:t>رشته اي كه موجب</a:t>
            </a:r>
            <a:r>
              <a:rPr lang="en-US" altLang="fa-IR" sz="2800" dirty="0">
                <a:cs typeface="Lotus" pitchFamily="2" charset="0"/>
              </a:rPr>
              <a:t> </a:t>
            </a:r>
            <a:r>
              <a:rPr lang="fa-IR" altLang="fa-IR" sz="2800" dirty="0">
                <a:cs typeface="Lotus" pitchFamily="2" charset="0"/>
              </a:rPr>
              <a:t>پيشرفت دانش در علوم مهندسي، بيولوژي و پزشكي مي شود و سطح سلامت انسان را از طريق فعاليت هاي بين رشته اي كه علوم مهندسي را با علوم پزشكي باليني و روش هاي كلينيكي توأم مي سازند ارتقاء مي دهد</a:t>
            </a:r>
          </a:p>
          <a:p>
            <a:pPr algn="justLow">
              <a:lnSpc>
                <a:spcPct val="80000"/>
              </a:lnSpc>
            </a:pPr>
            <a:r>
              <a:rPr lang="fa-IR" altLang="fa-IR" sz="2800" dirty="0">
                <a:cs typeface="Lotus" pitchFamily="2" charset="0"/>
              </a:rPr>
              <a:t>كسب دانش ودرك عملكرد سيستم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800" dirty="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2800" dirty="0">
                <a:cs typeface="Lotus" pitchFamily="2" charset="0"/>
              </a:rPr>
              <a:t>توسعه دستگاهها، الگوريتم ها، فرآيندها و سيستمهاي مؤثر در پيشرفت علوم پزشكي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2800" dirty="0">
              <a:cs typeface="Lotus" pitchFamily="2" charset="0"/>
            </a:endParaRP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2800" dirty="0">
              <a:cs typeface="Lotus" pitchFamily="2" charset="0"/>
            </a:endParaRPr>
          </a:p>
        </p:txBody>
      </p:sp>
      <p:pic>
        <p:nvPicPr>
          <p:cNvPr id="14348" name="elek2 moghadame.mpeg.ClipNum1.d76d6d7aa960d3b28b845f4d86f89a4d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3962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5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1143000"/>
          </a:xfrm>
        </p:spPr>
        <p:txBody>
          <a:bodyPr/>
          <a:lstStyle/>
          <a:p>
            <a:pPr algn="ctr"/>
            <a:r>
              <a:rPr lang="fa-IR" altLang="fa-IR" b="1">
                <a:cs typeface="Lotus" pitchFamily="2" charset="0"/>
              </a:rPr>
              <a:t>مراكز فعال مهندسي پزشكي در ايران</a:t>
            </a:r>
            <a:endParaRPr lang="en-US" altLang="fa-IR" b="1">
              <a:cs typeface="Lotus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438400"/>
            <a:ext cx="4038600" cy="3581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fa-IR" altLang="fa-IR" sz="3200">
                <a:cs typeface="Lotus" pitchFamily="2" charset="0"/>
              </a:rPr>
              <a:t>دانشگاه ها                         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200">
              <a:cs typeface="Lotus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fa-IR" altLang="fa-IR" sz="3200">
                <a:cs typeface="Lotus" pitchFamily="2" charset="0"/>
              </a:rPr>
              <a:t>انجمن مهندسي پزشكي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200">
              <a:cs typeface="Lotus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fa-IR" altLang="fa-IR" sz="3200">
                <a:cs typeface="Lotus" pitchFamily="2" charset="0"/>
              </a:rPr>
              <a:t>ماهنامه مهندسي پزشكي</a:t>
            </a:r>
          </a:p>
          <a:p>
            <a:pPr algn="just">
              <a:lnSpc>
                <a:spcPct val="80000"/>
              </a:lnSpc>
            </a:pPr>
            <a:endParaRPr lang="fa-IR" altLang="fa-IR" sz="3200">
              <a:cs typeface="Lotus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fa-IR" altLang="fa-IR" sz="3200">
                <a:cs typeface="Lotus" pitchFamily="2" charset="0"/>
              </a:rPr>
              <a:t>فصلنامه تپش </a:t>
            </a:r>
          </a:p>
          <a:p>
            <a:pPr algn="just">
              <a:lnSpc>
                <a:spcPct val="80000"/>
              </a:lnSpc>
            </a:pPr>
            <a:endParaRPr lang="fa-IR" altLang="fa-IR" sz="3200">
              <a:cs typeface="Lotus" pitchFamily="2" charset="0"/>
            </a:endParaRPr>
          </a:p>
          <a:p>
            <a:pPr algn="just">
              <a:lnSpc>
                <a:spcPct val="80000"/>
              </a:lnSpc>
            </a:pPr>
            <a:endParaRPr lang="en-US" altLang="fa-IR" sz="3200">
              <a:cs typeface="Lotus" pitchFamily="2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7200" y="1828800"/>
            <a:ext cx="449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90550" indent="-5905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953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fa-IR" altLang="fa-IR">
                <a:cs typeface="Lotus" pitchFamily="2" charset="0"/>
              </a:rPr>
              <a:t> </a:t>
            </a:r>
            <a:r>
              <a:rPr lang="fa-IR" altLang="fa-IR">
                <a:solidFill>
                  <a:srgbClr val="FFFF00"/>
                </a:solidFill>
                <a:cs typeface="Lotus" pitchFamily="2" charset="0"/>
              </a:rPr>
              <a:t>دانشگاه  صنعتي اميركبير</a:t>
            </a:r>
          </a:p>
          <a:p>
            <a:pPr lvl="1"/>
            <a:r>
              <a:rPr lang="fa-IR" altLang="fa-IR">
                <a:cs typeface="Lotus" pitchFamily="2" charset="0"/>
              </a:rPr>
              <a:t> دانشگاه  صنعتي شريف</a:t>
            </a:r>
          </a:p>
          <a:p>
            <a:pPr lvl="1"/>
            <a:r>
              <a:rPr lang="fa-IR" altLang="fa-IR">
                <a:cs typeface="Lotus" pitchFamily="2" charset="0"/>
              </a:rPr>
              <a:t> دانشگاه  تهران</a:t>
            </a:r>
          </a:p>
          <a:p>
            <a:pPr lvl="1"/>
            <a:r>
              <a:rPr lang="fa-IR" altLang="fa-IR">
                <a:cs typeface="Lotus" pitchFamily="2" charset="0"/>
              </a:rPr>
              <a:t> دانشگاه  صنعتي خواجه نصير</a:t>
            </a:r>
          </a:p>
          <a:p>
            <a:pPr lvl="1"/>
            <a:r>
              <a:rPr lang="fa-IR" altLang="fa-IR">
                <a:cs typeface="Lotus" pitchFamily="2" charset="0"/>
              </a:rPr>
              <a:t> دانشگاه  علم و صنعت</a:t>
            </a:r>
          </a:p>
          <a:p>
            <a:pPr lvl="1"/>
            <a:r>
              <a:rPr lang="fa-IR" altLang="fa-IR">
                <a:cs typeface="Lotus" pitchFamily="2" charset="0"/>
              </a:rPr>
              <a:t>دانشگاه  تربيت مدرس</a:t>
            </a:r>
          </a:p>
          <a:p>
            <a:pPr lvl="1"/>
            <a:r>
              <a:rPr lang="fa-IR" altLang="fa-IR">
                <a:cs typeface="Lotus" pitchFamily="2" charset="0"/>
              </a:rPr>
              <a:t>دانشگاه  شاهد</a:t>
            </a:r>
          </a:p>
          <a:p>
            <a:pPr lvl="1"/>
            <a:r>
              <a:rPr lang="fa-IR" altLang="fa-IR">
                <a:cs typeface="Lotus" pitchFamily="2" charset="0"/>
              </a:rPr>
              <a:t>دانشگاه  صنعتي سهند تبريز</a:t>
            </a:r>
          </a:p>
          <a:p>
            <a:pPr lvl="1"/>
            <a:r>
              <a:rPr lang="fa-IR" altLang="fa-IR">
                <a:cs typeface="Lotus" pitchFamily="2" charset="0"/>
              </a:rPr>
              <a:t>دانشگاه  اصفهان</a:t>
            </a:r>
          </a:p>
          <a:p>
            <a:endParaRPr lang="en-US" altLang="fa-IR">
              <a:cs typeface="Lotus" pitchFamily="2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fa-IR" sz="3200">
              <a:cs typeface="Lotus" pitchFamily="2" charset="0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H="1">
            <a:off x="4648200" y="26670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914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33400" y="2895600"/>
            <a:ext cx="350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altLang="fa-IR" sz="2400">
                <a:cs typeface="Lotus" pitchFamily="2" charset="0"/>
              </a:rPr>
              <a:t>اولين و فراگيرترين نشريه در زمينه محصولات پزشكي و آزمايشگاهي است و هدف آن اطلاع رساني در زمينه تجهيزات و طرح مسائل صنفي در اين زمينه است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 flipV="1">
            <a:off x="4495800" y="4724400"/>
            <a:ext cx="1752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143000" y="3276600"/>
            <a:ext cx="304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altLang="fa-IR" sz="2400">
                <a:cs typeface="Lotus" pitchFamily="2" charset="0"/>
              </a:rPr>
              <a:t>تپش اولين نشريه دانشجويي معتبر در زمينه مهندسي پزشكي بود كه فعاليت خود را از سال 1376 آغاز كرد</a:t>
            </a:r>
            <a:endParaRPr lang="en-US" altLang="fa-IR" sz="24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مشكلات مهندسي پزشكي در ايران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876800"/>
          </a:xfrm>
        </p:spPr>
        <p:txBody>
          <a:bodyPr/>
          <a:lstStyle/>
          <a:p>
            <a:pPr algn="justLow">
              <a:lnSpc>
                <a:spcPct val="90000"/>
              </a:lnSpc>
            </a:pPr>
            <a:r>
              <a:rPr lang="fa-IR" altLang="fa-IR" sz="3400">
                <a:cs typeface="Lotus" pitchFamily="2" charset="0"/>
              </a:rPr>
              <a:t>آرايش نامناسب نيروي كار، كمبود نيروي متخصص</a:t>
            </a:r>
          </a:p>
          <a:p>
            <a:pPr algn="justLow">
              <a:lnSpc>
                <a:spcPct val="90000"/>
              </a:lnSpc>
            </a:pPr>
            <a:endParaRPr lang="fa-IR" altLang="fa-IR" sz="26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3400">
                <a:cs typeface="Lotus" pitchFamily="2" charset="0"/>
              </a:rPr>
              <a:t> نبود متولي مشخص در حوزه مهندسي پزشكي ايران</a:t>
            </a:r>
          </a:p>
          <a:p>
            <a:pPr algn="justLow">
              <a:lnSpc>
                <a:spcPct val="90000"/>
              </a:lnSpc>
            </a:pPr>
            <a:endParaRPr lang="fa-IR" altLang="fa-IR" sz="26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ar-SA" altLang="fa-IR" sz="3400">
                <a:cs typeface="Lotus" pitchFamily="2" charset="0"/>
              </a:rPr>
              <a:t>كمبود فراوان تكنسين هاي تجهيزات پزشكي</a:t>
            </a:r>
            <a:endParaRPr lang="fa-IR" altLang="fa-IR" sz="34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endParaRPr lang="fa-IR" altLang="fa-IR" sz="26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ar-SA" altLang="fa-IR" sz="3400">
                <a:cs typeface="Lotus" pitchFamily="2" charset="0"/>
              </a:rPr>
              <a:t>ارتباط ضعيف صنعت و دانشگاه در زمينه تحقيق و توسعه</a:t>
            </a:r>
            <a:endParaRPr lang="fa-IR" altLang="fa-IR" sz="34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پيشنهادات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/>
            <a:r>
              <a:rPr lang="fa-IR" altLang="fa-IR" sz="3300">
                <a:cs typeface="Lotus" pitchFamily="2" charset="0"/>
              </a:rPr>
              <a:t>متمركز كردن امور مربوط به تجهيزات پزشكي تحت يك مديريت واحد و منسجم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تدوين استانداردهاي لازم براي واردات و توليد لوازم پزشكي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حمايت از تحقيقات بنيادين در زمينه مهندسي پزشكي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ايجاد مراكز اطلاع رساني مناسب</a:t>
            </a:r>
          </a:p>
          <a:p>
            <a:pPr algn="justLow"/>
            <a:r>
              <a:rPr lang="fa-IR" altLang="fa-IR" sz="3300">
                <a:cs typeface="Lotus" pitchFamily="2" charset="0"/>
              </a:rPr>
              <a:t>حمايت از كالاهاي ايراني با كمك بخش دولتي</a:t>
            </a:r>
          </a:p>
          <a:p>
            <a:pPr algn="justLow">
              <a:buFont typeface="Wingdings" panose="05000000000000000000" pitchFamily="2" charset="2"/>
              <a:buNone/>
            </a:pPr>
            <a:endParaRPr lang="en-US" altLang="fa-IR" sz="33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پيشنهادات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</p:spPr>
        <p:txBody>
          <a:bodyPr/>
          <a:lstStyle/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در سطح كارشناسي به دروس پزشكي توجه بيشتري شود</a:t>
            </a:r>
          </a:p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گرايش</a:t>
            </a:r>
            <a:r>
              <a:rPr lang="fa-IR" altLang="fa-IR"/>
              <a:t>‌</a:t>
            </a:r>
            <a:r>
              <a:rPr lang="fa-IR" altLang="fa-IR">
                <a:cs typeface="Lotus" pitchFamily="2" charset="0"/>
              </a:rPr>
              <a:t>هاي بيومكانيك و بيومواد در مقطع كارشناسي تقويت گردد</a:t>
            </a:r>
          </a:p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به مباحثي مانند بيوسيستم‌ها، پردازش تصوير، بيواينسترومنت، توانبخشي اهميت بيشتري داده شود</a:t>
            </a:r>
          </a:p>
          <a:p>
            <a:pPr algn="justLow">
              <a:lnSpc>
                <a:spcPct val="90000"/>
              </a:lnSpc>
            </a:pPr>
            <a:r>
              <a:rPr lang="fa-IR" altLang="fa-IR">
                <a:cs typeface="Lotus" pitchFamily="2" charset="0"/>
              </a:rPr>
              <a:t>به همكاري ميان دانشگاه و صنعت به ويژه در زمينه طراحي پروژه</a:t>
            </a:r>
            <a:r>
              <a:rPr lang="fa-IR" altLang="fa-IR"/>
              <a:t>‌</a:t>
            </a:r>
            <a:r>
              <a:rPr lang="fa-IR" altLang="fa-IR">
                <a:cs typeface="Lotus" pitchFamily="2" charset="0"/>
              </a:rPr>
              <a:t>هاي موردنياز جامعه و نيز كمك مالي به دانشگاه از طرف صنعت بهاي بيشتري داده شود و راهكارهاي آن مورد بررسي و تحقيق قرار گيرد </a:t>
            </a:r>
            <a:endParaRPr lang="en-US" altLang="fa-IR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با تشكر از توجه شما</a:t>
            </a:r>
            <a:endParaRPr lang="en-US" altLang="fa-IR" sz="4800" b="1">
              <a:cs typeface="Lotus" pitchFamily="2" charset="0"/>
            </a:endParaRPr>
          </a:p>
        </p:txBody>
      </p:sp>
      <p:pic>
        <p:nvPicPr>
          <p:cNvPr id="102404" name="elek1 bci.mpg.ClipNum1.4fc1971548750862fff9e5b6af84f001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4419600"/>
            <a:ext cx="1981200" cy="16208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elek2 moghadame.mpeg.ClipNum1.d76d6d7aa960d3b28b845f4d86f89a4d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828800"/>
            <a:ext cx="3810000" cy="2667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2" name="mech2 dast2.mpe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286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3" name="mavad tissue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4" name="ostekhan.avi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5" name="Synchromed256.wmv">
            <a:hlinkClick r:id="" action="ppaction://media"/>
          </p:cNvPr>
          <p:cNvPicPr>
            <a:picLocks noRot="1" noChangeAspect="1" noChangeArrowheads="1"/>
          </p:cNvPicPr>
          <p:nvPr>
            <a:videoFile r:link="rId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17526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8" name="WordArt 28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2057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latin typeface="Cataneo BT"/>
              </a:rPr>
              <a:t>Biomedical</a:t>
            </a:r>
            <a:endParaRPr lang="fa-IR" sz="1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path path="rect">
                  <a:fillToRect l="50000" t="50000" r="50000" b="50000"/>
                </a:path>
              </a:gradFill>
              <a:latin typeface="Cataneo BT"/>
            </a:endParaRPr>
          </a:p>
        </p:txBody>
      </p:sp>
      <p:sp>
        <p:nvSpPr>
          <p:cNvPr id="102429" name="WordArt 29"/>
          <p:cNvSpPr>
            <a:spLocks noChangeArrowheads="1" noChangeShapeType="1" noTextEdit="1"/>
          </p:cNvSpPr>
          <p:nvPr/>
        </p:nvSpPr>
        <p:spPr bwMode="auto">
          <a:xfrm>
            <a:off x="6400800" y="3352800"/>
            <a:ext cx="2286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atin typeface="Cataneo BT"/>
              </a:rPr>
              <a:t>Engineering</a:t>
            </a:r>
            <a:endParaRPr lang="fa-IR" sz="1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atin typeface="Cataneo BT"/>
            </a:endParaRPr>
          </a:p>
        </p:txBody>
      </p:sp>
      <p:pic>
        <p:nvPicPr>
          <p:cNvPr id="102431" name="mech3 ghalb.mpg.ClipNum1.be5cebbdae32aea974535dc4b7897237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648200"/>
            <a:ext cx="2133600" cy="1371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82" fill="hold"/>
                                        <p:tgtEl>
                                          <p:spTgt spid="102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205" fill="hold"/>
                                        <p:tgtEl>
                                          <p:spTgt spid="102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11" fill="hold"/>
                                        <p:tgtEl>
                                          <p:spTgt spid="102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0" fill="hold"/>
                                        <p:tgtEl>
                                          <p:spTgt spid="102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40" fill="hold"/>
                                        <p:tgtEl>
                                          <p:spTgt spid="102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00" fill="hold"/>
                                        <p:tgtEl>
                                          <p:spTgt spid="102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7205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051" fill="hold"/>
                                        <p:tgtEl>
                                          <p:spTgt spid="102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2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vide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2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2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02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2"/>
                  </p:tgtEl>
                </p:cond>
              </p:nextCondLst>
            </p:seq>
            <p:video>
              <p:cMediaNode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3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02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3"/>
                  </p:tgtEl>
                </p:cond>
              </p:nextCondLst>
            </p:seq>
            <p:vide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4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102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4"/>
                  </p:tgtEl>
                </p:cond>
              </p:nextCondLst>
            </p:seq>
            <p:video>
              <p:cMediaNode>
                <p:cTn id="5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5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02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5"/>
                  </p:tgtEl>
                </p:cond>
              </p:nextCondLst>
            </p:seq>
            <p:video>
              <p:cMediaNode>
                <p:cTn id="5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31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02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4290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مهندسي زيستي </a:t>
            </a:r>
            <a:r>
              <a:rPr lang="en-US" altLang="fa-IR" sz="4800" b="1">
                <a:cs typeface="Lotus" pitchFamily="2" charset="0"/>
              </a:rPr>
              <a:t>Bioengineering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5181600"/>
          </a:xfrm>
        </p:spPr>
        <p:txBody>
          <a:bodyPr/>
          <a:lstStyle/>
          <a:p>
            <a:pPr algn="justLow">
              <a:lnSpc>
                <a:spcPct val="80000"/>
              </a:lnSpc>
            </a:pPr>
            <a:r>
              <a:rPr lang="fa-IR" altLang="fa-IR" sz="3200" dirty="0">
                <a:cs typeface="Lotus" pitchFamily="2" charset="0"/>
              </a:rPr>
              <a:t>براي درك مسائل پزشكي، فيزيولوژيكي و زيستي از اصول و ابزارهاي علوم پايه استفاده مي كند</a:t>
            </a:r>
          </a:p>
          <a:p>
            <a:pPr algn="justLow">
              <a:lnSpc>
                <a:spcPct val="80000"/>
              </a:lnSpc>
            </a:pPr>
            <a:r>
              <a:rPr lang="fa-IR" altLang="fa-IR" sz="3200" dirty="0">
                <a:cs typeface="Lotus" pitchFamily="2" charset="0"/>
              </a:rPr>
              <a:t>پلي مابين علوم مهندسي، فيزيكي و پزشكي است</a:t>
            </a:r>
          </a:p>
          <a:p>
            <a:pPr algn="justLow">
              <a:lnSpc>
                <a:spcPct val="80000"/>
              </a:lnSpc>
            </a:pPr>
            <a:r>
              <a:rPr lang="fa-IR" altLang="fa-IR" sz="3200" dirty="0">
                <a:cs typeface="Lotus" pitchFamily="2" charset="0"/>
              </a:rPr>
              <a:t>ايجاد گونه هاي بهبود يافته از گياهان و حيوانات</a:t>
            </a:r>
            <a:endParaRPr lang="en-US" altLang="fa-IR" sz="3200" dirty="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endParaRPr lang="fa-IR" altLang="fa-IR" sz="3200" dirty="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3200" dirty="0">
                <a:cs typeface="Lotus" pitchFamily="2" charset="0"/>
              </a:rPr>
              <a:t>مدلسازي ديناميك رشد يا زندگي گونه ها</a:t>
            </a:r>
            <a:endParaRPr lang="en-US" altLang="fa-IR" sz="3200" dirty="0">
              <a:cs typeface="Lotus" pitchFamily="2" charset="0"/>
            </a:endParaRP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200" dirty="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3200" dirty="0">
                <a:cs typeface="Lotus" pitchFamily="2" charset="0"/>
              </a:rPr>
              <a:t>مطالعه زيست محيطي و اثرات آن بر روي موجودات زنده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3200" dirty="0">
                <a:cs typeface="Lotus" pitchFamily="2" charset="0"/>
              </a:rPr>
              <a:t>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3200" dirty="0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0751E-6 L 0.00018 -0.41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2312E-6 L 0.00278 -0.421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10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4624E-6 L 0.00278 -0.453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26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تاريخچه مهندسي پزشكي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191000"/>
          </a:xfrm>
        </p:spPr>
        <p:txBody>
          <a:bodyPr/>
          <a:lstStyle/>
          <a:p>
            <a:pPr algn="justLow"/>
            <a:r>
              <a:rPr lang="fa-IR" altLang="fa-IR" sz="2800" b="1">
                <a:cs typeface="Lotus" pitchFamily="2" charset="0"/>
              </a:rPr>
              <a:t>قرن پانزدهم :</a:t>
            </a:r>
            <a:r>
              <a:rPr lang="fa-IR" altLang="fa-IR" sz="2800">
                <a:cs typeface="Lotus" pitchFamily="2" charset="0"/>
              </a:rPr>
              <a:t> آغاز طب نوين توسط لئوناردو داوينچي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قرن شانزدهم :</a:t>
            </a:r>
            <a:r>
              <a:rPr lang="fa-IR" altLang="fa-IR" sz="2800">
                <a:cs typeface="Lotus" pitchFamily="2" charset="0"/>
              </a:rPr>
              <a:t> اختراع اولين دماسنج و دستگاه اندازه گيري نرخ ضربان قلب توسط سنکتوريوس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قرن هجدهم :</a:t>
            </a:r>
            <a:r>
              <a:rPr lang="fa-IR" altLang="fa-IR" sz="2800">
                <a:cs typeface="Lotus" pitchFamily="2" charset="0"/>
              </a:rPr>
              <a:t> آغاز كاتتريزاسيون براي اندازه گيري فشار توسط هالس</a:t>
            </a:r>
          </a:p>
          <a:p>
            <a:pPr algn="justLow"/>
            <a:r>
              <a:rPr lang="fa-IR" altLang="fa-IR" sz="2800">
                <a:cs typeface="Lotus" pitchFamily="2" charset="0"/>
              </a:rPr>
              <a:t> </a:t>
            </a:r>
            <a:r>
              <a:rPr lang="fa-IR" altLang="fa-IR" sz="2800" b="1">
                <a:cs typeface="Lotus" pitchFamily="2" charset="0"/>
              </a:rPr>
              <a:t>قرن نوزدهم :</a:t>
            </a:r>
            <a:r>
              <a:rPr lang="fa-IR" altLang="fa-IR" sz="2800">
                <a:cs typeface="Lotus" pitchFamily="2" charset="0"/>
              </a:rPr>
              <a:t> اندازه گيري مقاومت بافت هاي ماهيچه اي و اعصاب در حالت </a:t>
            </a:r>
            <a:r>
              <a:rPr lang="en-US" altLang="fa-IR" sz="2800">
                <a:cs typeface="Lotus" pitchFamily="2" charset="0"/>
              </a:rPr>
              <a:t>DC</a:t>
            </a:r>
            <a:r>
              <a:rPr lang="fa-IR" altLang="fa-IR" sz="2800">
                <a:cs typeface="Lotus" pitchFamily="2" charset="0"/>
              </a:rPr>
              <a:t> توسط هرمن، تحريك عضلات توسط جريان خارجي توسط گالواني و ولتا و كشف اشعه </a:t>
            </a:r>
            <a:r>
              <a:rPr lang="en-US" altLang="fa-IR" sz="2800">
                <a:cs typeface="Lotus" pitchFamily="2" charset="0"/>
              </a:rPr>
              <a:t>x</a:t>
            </a:r>
          </a:p>
          <a:p>
            <a:pPr algn="justLow"/>
            <a:r>
              <a:rPr lang="fa-IR" altLang="fa-IR" sz="2800" b="1">
                <a:solidFill>
                  <a:srgbClr val="FFFF00"/>
                </a:solidFill>
                <a:cs typeface="Lotus" pitchFamily="2" charset="0"/>
              </a:rPr>
              <a:t>قرن بيستم</a:t>
            </a:r>
            <a:r>
              <a:rPr lang="fa-IR" altLang="fa-IR" sz="2800">
                <a:solidFill>
                  <a:schemeClr val="accent2"/>
                </a:solidFill>
                <a:cs typeface="Lotus" pitchFamily="2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fa-IR" altLang="fa-IR" sz="2800">
                <a:cs typeface="Lotus" pitchFamily="2" charset="0"/>
              </a:rPr>
              <a:t> </a:t>
            </a:r>
            <a:endParaRPr lang="en-US" altLang="fa-IR" sz="28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تاريخچه مهندسي پزشكي در قرن 20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191000"/>
          </a:xfrm>
        </p:spPr>
        <p:txBody>
          <a:bodyPr/>
          <a:lstStyle/>
          <a:p>
            <a:pPr algn="justLow"/>
            <a:r>
              <a:rPr lang="fa-IR" altLang="fa-IR" sz="2800" b="1">
                <a:cs typeface="Lotus" pitchFamily="2" charset="0"/>
              </a:rPr>
              <a:t>1903</a:t>
            </a:r>
            <a:r>
              <a:rPr lang="fa-IR" altLang="fa-IR" sz="2800">
                <a:cs typeface="Lotus" pitchFamily="2" charset="0"/>
              </a:rPr>
              <a:t> : كشف و ثبت </a:t>
            </a:r>
            <a:r>
              <a:rPr lang="en-US" altLang="fa-IR" sz="2400">
                <a:cs typeface="Lotus" pitchFamily="2" charset="0"/>
              </a:rPr>
              <a:t>ECG</a:t>
            </a:r>
            <a:r>
              <a:rPr lang="fa-IR" altLang="fa-IR" sz="2800">
                <a:cs typeface="Lotus" pitchFamily="2" charset="0"/>
              </a:rPr>
              <a:t> 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1927</a:t>
            </a:r>
            <a:r>
              <a:rPr lang="fa-IR" altLang="fa-IR" sz="2800">
                <a:cs typeface="Lotus" pitchFamily="2" charset="0"/>
              </a:rPr>
              <a:t> : ساخت اولين دستگاه كمك تنفسي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1929</a:t>
            </a:r>
            <a:r>
              <a:rPr lang="fa-IR" altLang="fa-IR" sz="2800">
                <a:cs typeface="Lotus" pitchFamily="2" charset="0"/>
              </a:rPr>
              <a:t> : ثبت سيگنال </a:t>
            </a:r>
            <a:r>
              <a:rPr lang="en-US" altLang="fa-IR" sz="2400">
                <a:cs typeface="Lotus" pitchFamily="2" charset="0"/>
              </a:rPr>
              <a:t>EEG</a:t>
            </a:r>
            <a:endParaRPr lang="fa-IR" altLang="fa-IR" sz="2400">
              <a:cs typeface="Lotus" pitchFamily="2" charset="0"/>
            </a:endParaRPr>
          </a:p>
          <a:p>
            <a:pPr algn="justLow"/>
            <a:r>
              <a:rPr lang="fa-IR" altLang="fa-IR" sz="2800" b="1">
                <a:cs typeface="Lotus" pitchFamily="2" charset="0"/>
              </a:rPr>
              <a:t>1937</a:t>
            </a:r>
            <a:r>
              <a:rPr lang="fa-IR" altLang="fa-IR" sz="2800">
                <a:cs typeface="Lotus" pitchFamily="2" charset="0"/>
              </a:rPr>
              <a:t> : آغاز فعاليت مؤسسات مهندسي پزشكي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1940</a:t>
            </a:r>
            <a:r>
              <a:rPr lang="fa-IR" altLang="fa-IR" sz="2800">
                <a:cs typeface="Lotus" pitchFamily="2" charset="0"/>
              </a:rPr>
              <a:t> : آنژيوگرافي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1943</a:t>
            </a:r>
            <a:r>
              <a:rPr lang="fa-IR" altLang="fa-IR" sz="2800">
                <a:cs typeface="Lotus" pitchFamily="2" charset="0"/>
              </a:rPr>
              <a:t> : كاشت اولين ايمپلنت در بدن انسان و تشكيل اولين انجمن مهندسي پزشكي در آلمان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1948</a:t>
            </a:r>
            <a:r>
              <a:rPr lang="fa-IR" altLang="fa-IR" sz="2800">
                <a:cs typeface="Lotus" pitchFamily="2" charset="0"/>
              </a:rPr>
              <a:t> : برگزاري اولين كنفرانس مهندسي پزشكي در جهان</a:t>
            </a:r>
          </a:p>
          <a:p>
            <a:pPr algn="justLow"/>
            <a:r>
              <a:rPr lang="fa-IR" altLang="fa-IR" sz="2800" b="1">
                <a:cs typeface="Lotus" pitchFamily="2" charset="0"/>
              </a:rPr>
              <a:t>1970</a:t>
            </a:r>
            <a:r>
              <a:rPr lang="fa-IR" altLang="fa-IR" sz="2800">
                <a:cs typeface="Lotus" pitchFamily="2" charset="0"/>
              </a:rPr>
              <a:t> : ساخت دستگاه </a:t>
            </a:r>
            <a:r>
              <a:rPr lang="en-US" altLang="fa-IR" sz="2400">
                <a:cs typeface="Lotus" pitchFamily="2" charset="0"/>
              </a:rPr>
              <a:t>MRI</a:t>
            </a:r>
            <a:r>
              <a:rPr lang="fa-IR" altLang="fa-IR" sz="2800">
                <a:cs typeface="Lotus" pitchFamily="2" charset="0"/>
              </a:rPr>
              <a:t> </a:t>
            </a:r>
            <a:endParaRPr lang="en-US" altLang="fa-IR" sz="28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تاريخچه مهندسي پزشكي در ايران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3657600"/>
          </a:xfrm>
        </p:spPr>
        <p:txBody>
          <a:bodyPr/>
          <a:lstStyle/>
          <a:p>
            <a:pPr algn="justLow"/>
            <a:r>
              <a:rPr lang="fa-IR" altLang="fa-IR" sz="3300" b="1">
                <a:cs typeface="Lotus" pitchFamily="2" charset="0"/>
              </a:rPr>
              <a:t>1366</a:t>
            </a:r>
            <a:r>
              <a:rPr lang="fa-IR" altLang="fa-IR" sz="3300">
                <a:cs typeface="Lotus" pitchFamily="2" charset="0"/>
              </a:rPr>
              <a:t> : اجراي پروژه دست سيبرنتيك توسط </a:t>
            </a:r>
            <a:r>
              <a:rPr lang="fa-IR" altLang="fa-IR" sz="3300">
                <a:solidFill>
                  <a:srgbClr val="FFFF00"/>
                </a:solidFill>
                <a:cs typeface="Lotus" pitchFamily="2" charset="0"/>
              </a:rPr>
              <a:t>آقاي</a:t>
            </a:r>
            <a:r>
              <a:rPr lang="fa-IR" altLang="fa-IR" sz="3300">
                <a:cs typeface="Lotus" pitchFamily="2" charset="0"/>
              </a:rPr>
              <a:t> </a:t>
            </a:r>
            <a:r>
              <a:rPr lang="fa-IR" altLang="fa-IR" sz="3300">
                <a:solidFill>
                  <a:srgbClr val="FFFF00"/>
                </a:solidFill>
                <a:cs typeface="Lotus" pitchFamily="2" charset="0"/>
              </a:rPr>
              <a:t>دكتر هاشمي گلپايگاني </a:t>
            </a:r>
            <a:r>
              <a:rPr lang="fa-IR" altLang="fa-IR" sz="3300">
                <a:cs typeface="Lotus" pitchFamily="2" charset="0"/>
              </a:rPr>
              <a:t>و</a:t>
            </a:r>
            <a:r>
              <a:rPr lang="fa-IR" altLang="fa-IR" sz="3300">
                <a:solidFill>
                  <a:srgbClr val="FFFF00"/>
                </a:solidFill>
                <a:cs typeface="Lotus" pitchFamily="2" charset="0"/>
              </a:rPr>
              <a:t> </a:t>
            </a:r>
            <a:r>
              <a:rPr lang="fa-IR" altLang="fa-IR" sz="3300">
                <a:cs typeface="Lotus" pitchFamily="2" charset="0"/>
              </a:rPr>
              <a:t>تأسيس آزمايشگاه مهندسي پزشكي</a:t>
            </a:r>
          </a:p>
          <a:p>
            <a:pPr algn="justLow"/>
            <a:r>
              <a:rPr lang="fa-IR" altLang="fa-IR" sz="3300" b="1">
                <a:cs typeface="Lotus" pitchFamily="2" charset="0"/>
              </a:rPr>
              <a:t>1371</a:t>
            </a:r>
            <a:r>
              <a:rPr lang="fa-IR" altLang="fa-IR" sz="3300">
                <a:cs typeface="Lotus" pitchFamily="2" charset="0"/>
              </a:rPr>
              <a:t> : آغاز كار دانشكده مهندسي پزشكي (گرايش بيوالكتريك)</a:t>
            </a:r>
          </a:p>
          <a:p>
            <a:pPr algn="justLow"/>
            <a:r>
              <a:rPr lang="fa-IR" altLang="fa-IR" sz="3300" b="1">
                <a:cs typeface="Lotus" pitchFamily="2" charset="0"/>
              </a:rPr>
              <a:t>1374</a:t>
            </a:r>
            <a:r>
              <a:rPr lang="fa-IR" altLang="fa-IR" sz="3300">
                <a:cs typeface="Lotus" pitchFamily="2" charset="0"/>
              </a:rPr>
              <a:t> : پذيرش دانشجوي كارشناسي (گرايش باليني)</a:t>
            </a:r>
          </a:p>
          <a:p>
            <a:pPr algn="justLow"/>
            <a:r>
              <a:rPr lang="fa-IR" altLang="fa-IR" sz="3300" b="1">
                <a:cs typeface="Lotus" pitchFamily="2" charset="0"/>
              </a:rPr>
              <a:t>1381</a:t>
            </a:r>
            <a:r>
              <a:rPr lang="fa-IR" altLang="fa-IR" sz="3300">
                <a:cs typeface="Lotus" pitchFamily="2" charset="0"/>
              </a:rPr>
              <a:t> : پذيرش دانشجوي كارشناسي در 3 گرايش</a:t>
            </a:r>
          </a:p>
          <a:p>
            <a:pPr algn="justLow">
              <a:buFont typeface="Wingdings" panose="05000000000000000000" pitchFamily="2" charset="2"/>
              <a:buNone/>
            </a:pPr>
            <a:endParaRPr lang="en-US" altLang="fa-IR" sz="3300">
              <a:cs typeface="Lo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مهندس پزشك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752600"/>
            <a:ext cx="4724400" cy="6324600"/>
          </a:xfrm>
        </p:spPr>
        <p:txBody>
          <a:bodyPr/>
          <a:lstStyle/>
          <a:p>
            <a:pPr algn="justLow">
              <a:lnSpc>
                <a:spcPct val="80000"/>
              </a:lnSpc>
            </a:pPr>
            <a:r>
              <a:rPr lang="fa-IR" altLang="fa-IR" sz="2800">
                <a:solidFill>
                  <a:srgbClr val="FFFF00"/>
                </a:solidFill>
                <a:cs typeface="Lotus" pitchFamily="2" charset="0"/>
              </a:rPr>
              <a:t>مهندس پزشك</a:t>
            </a:r>
            <a:r>
              <a:rPr lang="fa-IR" altLang="fa-IR" sz="2800">
                <a:cs typeface="Lotus" pitchFamily="2" charset="0"/>
              </a:rPr>
              <a:t> از تخصص هاي مهندسي كلاسيك براي آناليز و حل مشكلات زيست شناسي و پزشكي استفاده مي كند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40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3200">
                <a:cs typeface="Lotus" pitchFamily="2" charset="0"/>
              </a:rPr>
              <a:t>توانايي ها</a:t>
            </a:r>
          </a:p>
          <a:p>
            <a:pPr lvl="1" algn="justLow">
              <a:lnSpc>
                <a:spcPct val="80000"/>
              </a:lnSpc>
            </a:pPr>
            <a:r>
              <a:rPr lang="fa-IR" altLang="fa-IR">
                <a:cs typeface="Lotus" pitchFamily="2" charset="0"/>
              </a:rPr>
              <a:t>طراحي نرم افزارها</a:t>
            </a:r>
          </a:p>
          <a:p>
            <a:pPr lvl="1" algn="justLow">
              <a:lnSpc>
                <a:spcPct val="80000"/>
              </a:lnSpc>
            </a:pPr>
            <a:r>
              <a:rPr lang="fa-IR" altLang="fa-IR">
                <a:cs typeface="Lotus" pitchFamily="2" charset="0"/>
              </a:rPr>
              <a:t>طراحي سخت افزارها</a:t>
            </a:r>
          </a:p>
          <a:p>
            <a:pPr lvl="1" algn="justLow">
              <a:lnSpc>
                <a:spcPct val="80000"/>
              </a:lnSpc>
            </a:pPr>
            <a:r>
              <a:rPr lang="fa-IR" altLang="fa-IR">
                <a:cs typeface="Lotus" pitchFamily="2" charset="0"/>
              </a:rPr>
              <a:t>جمع آوري اطلاعات براي ارائه روش هاي نوين و رهبري تحقيقات لازم براي رفع مشکلات باليني</a:t>
            </a:r>
            <a:endParaRPr lang="fa-IR" altLang="fa-IR" sz="2400">
              <a:cs typeface="Lotus" pitchFamily="2" charset="0"/>
            </a:endParaRPr>
          </a:p>
          <a:p>
            <a:pPr algn="justLow">
              <a:lnSpc>
                <a:spcPct val="80000"/>
              </a:lnSpc>
            </a:pPr>
            <a:r>
              <a:rPr lang="fa-IR" altLang="fa-IR" sz="3200">
                <a:cs typeface="Lotus" pitchFamily="2" charset="0"/>
              </a:rPr>
              <a:t>دلايل انتخاب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200">
              <a:cs typeface="Lotus" pitchFamily="2" charset="0"/>
            </a:endParaRPr>
          </a:p>
          <a:p>
            <a:pPr lvl="1" algn="justLow">
              <a:lnSpc>
                <a:spcPct val="80000"/>
              </a:lnSpc>
            </a:pPr>
            <a:r>
              <a:rPr lang="fa-IR" altLang="fa-IR">
                <a:cs typeface="Lotus" pitchFamily="2" charset="0"/>
              </a:rPr>
              <a:t>خدمت به مردم</a:t>
            </a:r>
          </a:p>
          <a:p>
            <a:pPr lvl="1" algn="justLow">
              <a:lnSpc>
                <a:spcPct val="80000"/>
              </a:lnSpc>
            </a:pPr>
            <a:r>
              <a:rPr lang="fa-IR" altLang="fa-IR">
                <a:cs typeface="Lotus" pitchFamily="2" charset="0"/>
              </a:rPr>
              <a:t>هيجان كار با سيستم هاي زنده</a:t>
            </a:r>
          </a:p>
          <a:p>
            <a:pPr lvl="1" algn="justLow">
              <a:lnSpc>
                <a:spcPct val="80000"/>
              </a:lnSpc>
            </a:pPr>
            <a:r>
              <a:rPr lang="fa-IR" altLang="fa-IR">
                <a:cs typeface="Lotus" pitchFamily="2" charset="0"/>
              </a:rPr>
              <a:t>به كار بردن تكنولوژي پيشرفته در مسائل پيچيده مراقبتهاي پزشكي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200">
              <a:cs typeface="Lotus" pitchFamily="2" charset="0"/>
            </a:endParaRP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3200">
              <a:cs typeface="Lotus" pitchFamily="2" charset="0"/>
            </a:endParaRPr>
          </a:p>
        </p:txBody>
      </p:sp>
      <p:pic>
        <p:nvPicPr>
          <p:cNvPr id="61444" name="Picture 4" descr="Biomedical-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429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7872E-6 L -0.00833 -0.471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35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8141E-6 L -0.00347 -0.49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47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8233E-6 L 0.00365 -0.475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375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8844E-6 L 0.00365 -0.456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2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4800" b="1">
                <a:cs typeface="Lotus" pitchFamily="2" charset="0"/>
              </a:rPr>
              <a:t>زمينه هاي كاري مهندسين پزشك</a:t>
            </a:r>
            <a:endParaRPr lang="en-US" altLang="fa-IR" sz="4800" b="1">
              <a:cs typeface="Lotus" pitchFamily="2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01000" cy="4267200"/>
          </a:xfrm>
        </p:spPr>
        <p:txBody>
          <a:bodyPr/>
          <a:lstStyle/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طراحي سيستم هاي كامپيوتري براي مانتيتورينگ بيمار در حين جراحي يا در مراقبت ويژه و يا براي مانيتورينگ فرد سالم در محيط هاي غير معمول مثل فضانوردان 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طراحي سنسورهاي اندازه گيري عناصر شيميايي خون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طراحي دستگاهها و تجهيزات براي كاربردهاي درماني مانند: دستگاه ليزر، دستگاه خودكار آزاد سازي انسولين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توسعه سيستم هاي تصميم گير هوشمند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طراحي آزمايشگاهها و ساير واحدهاي كلينيكي در بيمارستان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طراحي و ساخت دستگاههاي تصويربرداري پزشكي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ساخت و اجراي مدل هاي رياضي و يا كامپيوتري سيستم هاي فيزيولوژيكي</a:t>
            </a:r>
          </a:p>
          <a:p>
            <a:pPr algn="justLow">
              <a:lnSpc>
                <a:spcPct val="90000"/>
              </a:lnSpc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بكار بردن روشهاي تشخيص جديد نيازمند آناليزهاي مهندسي 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طراحي و ساخت بيومتريال ها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</a:rPr>
              <a:t>تحقيق درباره بيومكانيك آسيب و ترميم زخم</a:t>
            </a: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r>
              <a:rPr lang="fa-IR" altLang="fa-IR" sz="2800">
                <a:cs typeface="Lotus" pitchFamily="2" charset="0"/>
                <a:hlinkClick r:id="rId2" action="ppaction://hlinksldjump"/>
              </a:rPr>
              <a:t>طراحي و ساخت</a:t>
            </a: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</a:pPr>
            <a:endParaRPr lang="fa-IR" altLang="fa-IR" sz="2800">
              <a:cs typeface="Lotus" pitchFamily="2" charset="0"/>
            </a:endParaRPr>
          </a:p>
          <a:p>
            <a:pPr algn="justLow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fa-IR" sz="2800">
              <a:cs typeface="Lotu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6994E-6 L 0.00295 -0.568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84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9.82659E-7 L 0.00747 -0.572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86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7 L 0.00782 -0.56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825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26382 L 0.01025 -0.596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7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7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7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78035E-7 L -0.00573 -1.150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7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750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-0.00417 -1.1648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24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9653E-6 L 0.00052 -1.168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7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842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8382E-6 L -0.02066 -1.1722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7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58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1700</Words>
  <Application>Microsoft Office PowerPoint</Application>
  <PresentationFormat>On-screen Show (4:3)</PresentationFormat>
  <Paragraphs>314</Paragraphs>
  <Slides>34</Slides>
  <Notes>0</Notes>
  <HiddenSlides>17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B Titr</vt:lpstr>
      <vt:lpstr>Calibri</vt:lpstr>
      <vt:lpstr>Cataneo BT</vt:lpstr>
      <vt:lpstr>L</vt:lpstr>
      <vt:lpstr>Lotus</vt:lpstr>
      <vt:lpstr>Tahoma</vt:lpstr>
      <vt:lpstr>Times New Roman</vt:lpstr>
      <vt:lpstr>Wingdings</vt:lpstr>
      <vt:lpstr>Refined</vt:lpstr>
      <vt:lpstr>PowerPoint Presentation</vt:lpstr>
      <vt:lpstr>مباحث ارائه شده</vt:lpstr>
      <vt:lpstr>تعريف مهندسي پزشكي</vt:lpstr>
      <vt:lpstr>مهندسي زيستي Bioengineering</vt:lpstr>
      <vt:lpstr>تاريخچه مهندسي پزشكي</vt:lpstr>
      <vt:lpstr>تاريخچه مهندسي پزشكي در قرن 20</vt:lpstr>
      <vt:lpstr>تاريخچه مهندسي پزشكي در ايران</vt:lpstr>
      <vt:lpstr>مهندس پزشك</vt:lpstr>
      <vt:lpstr>زمينه هاي كاري مهندسين پزشك</vt:lpstr>
      <vt:lpstr>فعاليت هاي ويژه</vt:lpstr>
      <vt:lpstr>رشته هاي مرتبط با مهندسي پزشكي</vt:lpstr>
      <vt:lpstr>گرايش ها</vt:lpstr>
      <vt:lpstr>بيوالكتريك</vt:lpstr>
      <vt:lpstr>شاخه هاي بيوالكتريك</vt:lpstr>
      <vt:lpstr>تحقيقات جديد در زمينه بيوالكتريك</vt:lpstr>
      <vt:lpstr>برخي پروژه هاي مهم(بيو الكتريك)</vt:lpstr>
      <vt:lpstr>بيومكانيك</vt:lpstr>
      <vt:lpstr>شاخه هاي بيو مكانيك</vt:lpstr>
      <vt:lpstr>زمينه هاي كاري بيو مكانيك</vt:lpstr>
      <vt:lpstr>برخي پروژه هاي مهم(بيو مكانيك)</vt:lpstr>
      <vt:lpstr>بيومتريال</vt:lpstr>
      <vt:lpstr>مباحث مهم در دانش بيومتريال</vt:lpstr>
      <vt:lpstr>برخي پروژه هاي مهم(بيو مواد)</vt:lpstr>
      <vt:lpstr>محورهاي مشترك سه گرايش</vt:lpstr>
      <vt:lpstr>مهندسي توانبخشي</vt:lpstr>
      <vt:lpstr>زمينه هاي كاري</vt:lpstr>
      <vt:lpstr>فيزيولوژي سيستم ها</vt:lpstr>
      <vt:lpstr>مهندسي كلينيكي</vt:lpstr>
      <vt:lpstr>جوامع حرفه اي</vt:lpstr>
      <vt:lpstr>مراكز فعال مهندسي پزشكي در ايران</vt:lpstr>
      <vt:lpstr>مشكلات مهندسي پزشكي در ايران</vt:lpstr>
      <vt:lpstr>پيشنهادات</vt:lpstr>
      <vt:lpstr>پيشنهادات</vt:lpstr>
      <vt:lpstr>با تشكر از توجه شما</vt:lpstr>
    </vt:vector>
  </TitlesOfParts>
  <Company>Biomedical Dept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معرفي مهندسي پزشكي</dc:title>
  <dc:creator>user</dc:creator>
  <cp:lastModifiedBy>omid</cp:lastModifiedBy>
  <cp:revision>102</cp:revision>
  <dcterms:created xsi:type="dcterms:W3CDTF">2006-04-18T10:22:53Z</dcterms:created>
  <dcterms:modified xsi:type="dcterms:W3CDTF">2018-09-18T05:25:24Z</dcterms:modified>
</cp:coreProperties>
</file>