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3"/>
  </p:notesMasterIdLst>
  <p:sldIdLst>
    <p:sldId id="298" r:id="rId2"/>
    <p:sldId id="274" r:id="rId3"/>
    <p:sldId id="257" r:id="rId4"/>
    <p:sldId id="259" r:id="rId5"/>
    <p:sldId id="260" r:id="rId6"/>
    <p:sldId id="261" r:id="rId7"/>
    <p:sldId id="275" r:id="rId8"/>
    <p:sldId id="262" r:id="rId9"/>
    <p:sldId id="276" r:id="rId10"/>
    <p:sldId id="277" r:id="rId11"/>
    <p:sldId id="263" r:id="rId12"/>
    <p:sldId id="279" r:id="rId13"/>
    <p:sldId id="278" r:id="rId14"/>
    <p:sldId id="286" r:id="rId15"/>
    <p:sldId id="287" r:id="rId16"/>
    <p:sldId id="264" r:id="rId17"/>
    <p:sldId id="285" r:id="rId18"/>
    <p:sldId id="265" r:id="rId19"/>
    <p:sldId id="266" r:id="rId20"/>
    <p:sldId id="267" r:id="rId21"/>
    <p:sldId id="268" r:id="rId22"/>
    <p:sldId id="269" r:id="rId23"/>
    <p:sldId id="270" r:id="rId24"/>
    <p:sldId id="283" r:id="rId25"/>
    <p:sldId id="284" r:id="rId26"/>
    <p:sldId id="273" r:id="rId27"/>
    <p:sldId id="280" r:id="rId28"/>
    <p:sldId id="281" r:id="rId29"/>
    <p:sldId id="282" r:id="rId30"/>
    <p:sldId id="271" r:id="rId31"/>
    <p:sldId id="272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4" autoAdjust="0"/>
    <p:restoredTop sz="94660"/>
  </p:normalViewPr>
  <p:slideViewPr>
    <p:cSldViewPr>
      <p:cViewPr varScale="1">
        <p:scale>
          <a:sx n="49" d="100"/>
          <a:sy n="49" d="100"/>
        </p:scale>
        <p:origin x="1050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67848-485D-41F1-AC59-A211FFDD9CA8}" type="datetimeFigureOut">
              <a:rPr lang="en-US" smtClean="0"/>
              <a:t>12/16/2019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6AF92-4C79-4300-A06C-DCAB89366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2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4273300"/>
            <a:ext cx="7856530" cy="85920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5189530"/>
            <a:ext cx="6248095" cy="8354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FFC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5720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7360"/>
            <a:ext cx="8229600" cy="391880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605" y="1138425"/>
            <a:ext cx="7016195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0605" y="2307623"/>
            <a:ext cx="7016195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8163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C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736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37222"/>
            <a:ext cx="4040188" cy="3187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207360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37222"/>
            <a:ext cx="4041775" cy="31877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[تصویر:  03937235859136914393.gif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976" y="-235920"/>
            <a:ext cx="3020024" cy="253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44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397" y="5261460"/>
            <a:ext cx="4267505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solidFill>
                  <a:schemeClr val="tx1"/>
                </a:solidFill>
                <a:cs typeface="2  Titr" panose="00000700000000000000" pitchFamily="2" charset="-78"/>
              </a:rPr>
              <a:t>بزرگ ترین صخره مرجانی دنیا</a:t>
            </a:r>
            <a:endParaRPr lang="en-US" sz="2800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09" y="3271040"/>
            <a:ext cx="3759681" cy="1990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09" y="222195"/>
            <a:ext cx="3759681" cy="21806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321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527605"/>
            <a:ext cx="8704185" cy="2648427"/>
          </a:xfrm>
        </p:spPr>
        <p:txBody>
          <a:bodyPr>
            <a:normAutofit fontScale="85000" lnSpcReduction="10000"/>
          </a:bodyPr>
          <a:lstStyle/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chemeClr val="tx1"/>
                </a:solidFill>
                <a:cs typeface="2  Nazanin" panose="00000400000000000000" pitchFamily="2" charset="-78"/>
              </a:rPr>
              <a:t>آیِرز راک، صخره </a:t>
            </a:r>
            <a:r>
              <a:rPr lang="fa-IR" sz="2400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ماسه ای عظیمی است </a:t>
            </a:r>
            <a:r>
              <a:rPr lang="fa-IR" sz="2400" b="1" dirty="0">
                <a:solidFill>
                  <a:schemeClr val="tx1"/>
                </a:solidFill>
                <a:cs typeface="2  Nazanin" panose="00000400000000000000" pitchFamily="2" charset="-78"/>
              </a:rPr>
              <a:t>که تقریبا در استرالیای </a:t>
            </a:r>
            <a:r>
              <a:rPr lang="fa-IR" sz="2400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مرکزی به </a:t>
            </a:r>
            <a:r>
              <a:rPr lang="fa-IR" sz="2400" b="1" dirty="0">
                <a:solidFill>
                  <a:schemeClr val="tx1"/>
                </a:solidFill>
                <a:cs typeface="2  Nazanin" panose="00000400000000000000" pitchFamily="2" charset="-78"/>
              </a:rPr>
              <a:t>وجود آمده است. این سنگ، بزر </a:t>
            </a:r>
            <a:r>
              <a:rPr lang="fa-IR" sz="2400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گترین تکه </a:t>
            </a:r>
            <a:r>
              <a:rPr lang="fa-IR" sz="2400" b="1" dirty="0">
                <a:solidFill>
                  <a:schemeClr val="tx1"/>
                </a:solidFill>
                <a:cs typeface="2  Nazanin" panose="00000400000000000000" pitchFamily="2" charset="-78"/>
              </a:rPr>
              <a:t>سنگ جهان است که حدود 9 </a:t>
            </a:r>
            <a:r>
              <a:rPr lang="fa-IR" sz="2400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کیلومتر طول </a:t>
            </a:r>
            <a:r>
              <a:rPr lang="fa-IR" sz="2400" b="1" dirty="0">
                <a:solidFill>
                  <a:schemeClr val="tx1"/>
                </a:solidFill>
                <a:cs typeface="2  Nazanin" panose="00000400000000000000" pitchFamily="2" charset="-78"/>
              </a:rPr>
              <a:t>و 343 متر ارتفاع دارد و جزء </a:t>
            </a:r>
            <a:r>
              <a:rPr lang="fa-IR" sz="2400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میراث جهانی </a:t>
            </a:r>
            <a:r>
              <a:rPr lang="fa-IR" sz="2400" b="1" dirty="0">
                <a:solidFill>
                  <a:schemeClr val="tx1"/>
                </a:solidFill>
                <a:cs typeface="2  Nazanin" panose="00000400000000000000" pitchFamily="2" charset="-78"/>
              </a:rPr>
              <a:t>یونسکو شناخته شده است.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>
                <a:solidFill>
                  <a:schemeClr val="tx1"/>
                </a:solidFill>
                <a:cs typeface="2  Nazanin" panose="00000400000000000000" pitchFamily="2" charset="-78"/>
              </a:rPr>
              <a:t>این منظره</a:t>
            </a:r>
            <a:r>
              <a:rPr lang="fa-IR" sz="2400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  </a:t>
            </a:r>
            <a:r>
              <a:rPr lang="fa-IR" sz="2400" b="1" dirty="0">
                <a:solidFill>
                  <a:schemeClr val="tx1"/>
                </a:solidFill>
                <a:cs typeface="2  Nazanin" panose="00000400000000000000" pitchFamily="2" charset="-78"/>
              </a:rPr>
              <a:t>طبیعی در نزد </a:t>
            </a:r>
            <a:r>
              <a:rPr lang="fa-IR" sz="2400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بومیان، مقدس </a:t>
            </a:r>
            <a:r>
              <a:rPr lang="fa-IR" sz="2400" b="1" dirty="0">
                <a:solidFill>
                  <a:schemeClr val="tx1"/>
                </a:solidFill>
                <a:cs typeface="2  Nazanin" panose="00000400000000000000" pitchFamily="2" charset="-78"/>
              </a:rPr>
              <a:t>محسوب </a:t>
            </a:r>
            <a:r>
              <a:rPr lang="fa-IR" sz="2400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می شود</a:t>
            </a:r>
            <a:r>
              <a:rPr lang="fa-IR" sz="2400" b="1" dirty="0">
                <a:solidFill>
                  <a:schemeClr val="tx1"/>
                </a:solidFill>
                <a:cs typeface="2  Nazanin" panose="00000400000000000000" pitchFamily="2" charset="-78"/>
              </a:rPr>
              <a:t>.</a:t>
            </a:r>
            <a:endParaRPr lang="en-US" sz="2400" b="1" dirty="0">
              <a:solidFill>
                <a:schemeClr val="tx1"/>
              </a:solidFill>
              <a:cs typeface="2 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6431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0115" y="1749245"/>
            <a:ext cx="2740455" cy="11430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 smtClean="0">
                <a:solidFill>
                  <a:schemeClr val="tx1"/>
                </a:solidFill>
                <a:cs typeface="2  Titr" panose="00000700000000000000" pitchFamily="2" charset="-78"/>
              </a:rPr>
              <a:t>بیابان ویکتوریا</a:t>
            </a:r>
            <a:endParaRPr lang="en-US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222195"/>
            <a:ext cx="3401338" cy="2670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2493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050" y="5322582"/>
            <a:ext cx="2334426" cy="11430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>
                <a:solidFill>
                  <a:schemeClr val="bg1"/>
                </a:solidFill>
                <a:cs typeface="2  Titr" panose="00000700000000000000" pitchFamily="2" charset="-78"/>
              </a:rPr>
              <a:t>آیِرز راک</a:t>
            </a:r>
            <a:endParaRPr lang="en-US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9" y="3147334"/>
            <a:ext cx="4886560" cy="3664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379" y="1347510"/>
            <a:ext cx="4218621" cy="359964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نتیجه تصویری برای آیِرز راک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47" y="374900"/>
            <a:ext cx="4345730" cy="2443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782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3065" y="230201"/>
            <a:ext cx="2282340" cy="11430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 smtClean="0">
                <a:cs typeface="2  Titr" panose="00000700000000000000" pitchFamily="2" charset="-78"/>
              </a:rPr>
              <a:t>نماد استرالیا</a:t>
            </a:r>
            <a:endParaRPr lang="en-US" dirty="0">
              <a:cs typeface="2 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0" y="0"/>
            <a:ext cx="2137870" cy="1603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6009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086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4560" y="222195"/>
            <a:ext cx="9306770" cy="1068935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2400" dirty="0" smtClean="0">
                <a:solidFill>
                  <a:schemeClr val="tx1"/>
                </a:solidFill>
                <a:cs typeface="2  Nazanin" panose="00000400000000000000" pitchFamily="2" charset="-78"/>
              </a:rPr>
              <a:t>نیوزیلند</a:t>
            </a:r>
            <a:r>
              <a:rPr lang="fa-IR" sz="2400" dirty="0">
                <a:solidFill>
                  <a:schemeClr val="tx1"/>
                </a:solidFill>
                <a:cs typeface="2  Nazanin" panose="00000400000000000000" pitchFamily="2" charset="-78"/>
              </a:rPr>
              <a:t>، کشوری کوهستانی است. </a:t>
            </a:r>
            <a:r>
              <a:rPr lang="fa-IR" sz="2000" dirty="0">
                <a:solidFill>
                  <a:srgbClr val="FF0000"/>
                </a:solidFill>
                <a:cs typeface="2  Titr" panose="00000700000000000000" pitchFamily="2" charset="-78"/>
              </a:rPr>
              <a:t>رشته </a:t>
            </a:r>
            <a:r>
              <a:rPr lang="fa-IR" sz="2000" dirty="0" smtClean="0">
                <a:solidFill>
                  <a:srgbClr val="FF0000"/>
                </a:solidFill>
                <a:cs typeface="2  Titr" panose="00000700000000000000" pitchFamily="2" charset="-78"/>
              </a:rPr>
              <a:t>کوه های </a:t>
            </a:r>
            <a:r>
              <a:rPr lang="fa-IR" sz="2000" dirty="0">
                <a:solidFill>
                  <a:srgbClr val="FF0000"/>
                </a:solidFill>
                <a:cs typeface="2  Titr" panose="00000700000000000000" pitchFamily="2" charset="-78"/>
              </a:rPr>
              <a:t>آلپ جنوبی </a:t>
            </a:r>
            <a:r>
              <a:rPr lang="fa-IR" sz="2400" dirty="0">
                <a:solidFill>
                  <a:schemeClr val="tx1"/>
                </a:solidFill>
                <a:cs typeface="2  Nazanin" panose="00000400000000000000" pitchFamily="2" charset="-78"/>
              </a:rPr>
              <a:t>را در این کشور، نشان دهید.</a:t>
            </a:r>
          </a:p>
          <a:p>
            <a:pPr algn="r" rtl="1"/>
            <a:r>
              <a:rPr lang="fa-IR" sz="2400" dirty="0">
                <a:solidFill>
                  <a:schemeClr val="tx1"/>
                </a:solidFill>
                <a:cs typeface="2  Nazanin" panose="00000400000000000000" pitchFamily="2" charset="-78"/>
              </a:rPr>
              <a:t>بلندترین </a:t>
            </a:r>
            <a:r>
              <a:rPr lang="fa-IR" sz="2400" dirty="0" smtClean="0">
                <a:solidFill>
                  <a:schemeClr val="tx1"/>
                </a:solidFill>
                <a:cs typeface="2  Nazanin" panose="00000400000000000000" pitchFamily="2" charset="-78"/>
              </a:rPr>
              <a:t>قله  </a:t>
            </a:r>
            <a:r>
              <a:rPr lang="fa-IR" sz="2400" dirty="0">
                <a:solidFill>
                  <a:schemeClr val="tx1"/>
                </a:solidFill>
                <a:cs typeface="2  Nazanin" panose="00000400000000000000" pitchFamily="2" charset="-78"/>
              </a:rPr>
              <a:t>نیوزیلند  </a:t>
            </a:r>
            <a:r>
              <a:rPr lang="fa-IR" sz="2000" dirty="0">
                <a:solidFill>
                  <a:srgbClr val="FF0000"/>
                </a:solidFill>
                <a:cs typeface="2  Titr" panose="00000700000000000000" pitchFamily="2" charset="-78"/>
              </a:rPr>
              <a:t>قله کوک </a:t>
            </a:r>
            <a:r>
              <a:rPr lang="fa-IR" sz="2400" dirty="0">
                <a:solidFill>
                  <a:schemeClr val="tx1"/>
                </a:solidFill>
                <a:cs typeface="2  Nazanin" panose="00000400000000000000" pitchFamily="2" charset="-78"/>
              </a:rPr>
              <a:t>نام </a:t>
            </a:r>
            <a:r>
              <a:rPr lang="fa-IR" sz="2400" dirty="0" smtClean="0">
                <a:solidFill>
                  <a:schemeClr val="tx1"/>
                </a:solidFill>
                <a:cs typeface="2  Nazanin" panose="00000400000000000000" pitchFamily="2" charset="-78"/>
              </a:rPr>
              <a:t>دارد.</a:t>
            </a:r>
            <a:endParaRPr lang="en-US" sz="2400" dirty="0">
              <a:solidFill>
                <a:schemeClr val="tx1"/>
              </a:solidFill>
              <a:cs typeface="2  Nazanin" panose="00000400000000000000" pitchFamily="2" charset="-78"/>
            </a:endParaRPr>
          </a:p>
        </p:txBody>
      </p:sp>
      <p:pic>
        <p:nvPicPr>
          <p:cNvPr id="4098" name="Picture 2" descr="https://upload.wikimedia.org/wikipedia/commons/thumb/a/a5/New_Zealand_23_October_2002.jpg/800px-New_Zealand_23_October_2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50757" r="34667" b="4008"/>
          <a:stretch/>
        </p:blipFill>
        <p:spPr bwMode="auto">
          <a:xfrm>
            <a:off x="143554" y="1443835"/>
            <a:ext cx="4305979" cy="5066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70" y="3671717"/>
            <a:ext cx="4340655" cy="289377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 flipH="1">
            <a:off x="2586835" y="680310"/>
            <a:ext cx="458115" cy="22905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06" y="1459325"/>
            <a:ext cx="1443115" cy="210231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 flipH="1">
            <a:off x="988562" y="680310"/>
            <a:ext cx="1923550" cy="19851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779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22195"/>
            <a:ext cx="8237835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>
                <a:solidFill>
                  <a:schemeClr val="bg1"/>
                </a:solidFill>
                <a:cs typeface="2  Titr" panose="00000700000000000000" pitchFamily="2" charset="-78"/>
              </a:rPr>
              <a:t>کیوی، مرغ نوک درازی است که پرواز </a:t>
            </a:r>
            <a:r>
              <a:rPr lang="fa-IR" sz="2400" dirty="0" smtClean="0">
                <a:solidFill>
                  <a:schemeClr val="bg1"/>
                </a:solidFill>
                <a:cs typeface="2  Titr" panose="00000700000000000000" pitchFamily="2" charset="-78"/>
              </a:rPr>
              <a:t>نمی کند</a:t>
            </a:r>
            <a:r>
              <a:rPr lang="fa-IR" sz="2400" dirty="0">
                <a:solidFill>
                  <a:schemeClr val="bg1"/>
                </a:solidFill>
                <a:cs typeface="2  Titr" panose="00000700000000000000" pitchFamily="2" charset="-78"/>
              </a:rPr>
              <a:t>. </a:t>
            </a:r>
            <a:r>
              <a:rPr lang="fa-IR" sz="2400" dirty="0" smtClean="0">
                <a:solidFill>
                  <a:schemeClr val="bg1"/>
                </a:solidFill>
                <a:cs typeface="2  Titr" panose="00000700000000000000" pitchFamily="2" charset="-78"/>
              </a:rPr>
              <a:t>این مرغ</a:t>
            </a:r>
            <a:r>
              <a:rPr lang="fa-IR" sz="2400" dirty="0">
                <a:solidFill>
                  <a:schemeClr val="bg1"/>
                </a:solidFill>
                <a:cs typeface="2  Titr" panose="00000700000000000000" pitchFamily="2" charset="-78"/>
              </a:rPr>
              <a:t>، نشانه و نماد کشور نیوزیلند است</a:t>
            </a:r>
            <a:endParaRPr lang="en-US" sz="2400" dirty="0">
              <a:solidFill>
                <a:schemeClr val="bg1"/>
              </a:solidFill>
              <a:cs typeface="2 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65" y="985719"/>
            <a:ext cx="3333238" cy="22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45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" y="-7842"/>
            <a:ext cx="4266286" cy="6858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93892" y="2054655"/>
            <a:ext cx="4724705" cy="4275740"/>
          </a:xfrm>
        </p:spPr>
        <p:txBody>
          <a:bodyPr>
            <a:normAutofit fontScale="77500" lnSpcReduction="20000"/>
          </a:bodyPr>
          <a:lstStyle/>
          <a:p>
            <a:pPr algn="r" rtl="1"/>
            <a:r>
              <a:rPr lang="fa-IR" dirty="0">
                <a:cs typeface="2  Nazanin" panose="00000400000000000000" pitchFamily="2" charset="-78"/>
              </a:rPr>
              <a:t>استرالیا و نیوزیلند توسط دریانورد بریتانیایی، جیمز کوک در سال 1770 میلادی کشف شدند.</a:t>
            </a:r>
          </a:p>
          <a:p>
            <a:pPr algn="r" rtl="1"/>
            <a:r>
              <a:rPr lang="fa-IR" dirty="0">
                <a:cs typeface="2  Nazanin" panose="00000400000000000000" pitchFamily="2" charset="-78"/>
              </a:rPr>
              <a:t>استرالیا تا سال 1901 مستعمره بریتانیا </a:t>
            </a:r>
            <a:r>
              <a:rPr lang="fa-IR" dirty="0" smtClean="0">
                <a:cs typeface="2  Nazanin" panose="00000400000000000000" pitchFamily="2" charset="-78"/>
              </a:rPr>
              <a:t>(انگلستان) </a:t>
            </a:r>
            <a:r>
              <a:rPr lang="fa-IR" dirty="0">
                <a:cs typeface="2  Nazanin" panose="00000400000000000000" pitchFamily="2" charset="-78"/>
              </a:rPr>
              <a:t>بود. مهاجران اروپایی که به این قاره وارد شدند </a:t>
            </a:r>
            <a:r>
              <a:rPr lang="fa-IR" dirty="0" smtClean="0">
                <a:cs typeface="2  Nazanin" panose="00000400000000000000" pitchFamily="2" charset="-78"/>
              </a:rPr>
              <a:t>نیز همانند </a:t>
            </a:r>
            <a:r>
              <a:rPr lang="fa-IR" dirty="0">
                <a:cs typeface="2  Nazanin" panose="00000400000000000000" pitchFamily="2" charset="-78"/>
              </a:rPr>
              <a:t>مهاجران اروپایی در قاره آمریکا، با بومیان بد رفتاری نمودند و آنها را به بند کشیدند.</a:t>
            </a:r>
            <a:endParaRPr lang="en-US" dirty="0">
              <a:cs typeface="2 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2594" y="222195"/>
            <a:ext cx="2021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600" dirty="0">
                <a:solidFill>
                  <a:srgbClr val="00B050"/>
                </a:solidFill>
                <a:cs typeface="2  Titr" panose="00000700000000000000" pitchFamily="2" charset="-78"/>
              </a:rPr>
              <a:t>جیمز کوک </a:t>
            </a:r>
            <a:endParaRPr lang="en-US" sz="2400" dirty="0">
              <a:solidFill>
                <a:srgbClr val="00B050"/>
              </a:solidFill>
              <a:cs typeface="2  Titr" panose="00000700000000000000" pitchFamily="2" charset="-78"/>
            </a:endParaRPr>
          </a:p>
        </p:txBody>
      </p:sp>
      <p:pic>
        <p:nvPicPr>
          <p:cNvPr id="5122" name="Picture 2" descr="تصویر مرتب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30" y="40561"/>
            <a:ext cx="2536031" cy="169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751466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3885" y="374900"/>
            <a:ext cx="5030115" cy="763525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>
                <a:solidFill>
                  <a:srgbClr val="002060"/>
                </a:solidFill>
                <a:cs typeface="2  Titr" panose="00000700000000000000" pitchFamily="2" charset="-78"/>
              </a:rPr>
              <a:t>ویژگی های انسانی و اقتصادی</a:t>
            </a:r>
            <a:endParaRPr lang="en-US" dirty="0">
              <a:solidFill>
                <a:srgbClr val="002060"/>
              </a:solidFill>
              <a:cs typeface="2 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4345230"/>
            <a:ext cx="8531226" cy="2648427"/>
          </a:xfrm>
        </p:spPr>
        <p:txBody>
          <a:bodyPr>
            <a:normAutofit fontScale="85000" lnSpcReduction="20000"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استرالیا با وجود وسعت زیاد </a:t>
            </a:r>
            <a:r>
              <a:rPr lang="fa-IR" sz="2400" dirty="0" smtClean="0">
                <a:solidFill>
                  <a:schemeClr val="tx1"/>
                </a:solidFill>
                <a:cs typeface="2  Titr" panose="00000700000000000000" pitchFamily="2" charset="-78"/>
              </a:rPr>
              <a:t>( </a:t>
            </a: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٧ میلیون و ٦٨٦ هزار و ٨٥٠ </a:t>
            </a:r>
            <a:r>
              <a:rPr lang="fa-IR" sz="2400" dirty="0" smtClean="0">
                <a:solidFill>
                  <a:schemeClr val="tx1"/>
                </a:solidFill>
                <a:cs typeface="2  Titr" panose="00000700000000000000" pitchFamily="2" charset="-78"/>
              </a:rPr>
              <a:t>کیلومترمربع) جمعیت بسیار </a:t>
            </a: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کمی </a:t>
            </a:r>
            <a:r>
              <a:rPr lang="fa-IR" sz="2400" dirty="0" smtClean="0">
                <a:solidFill>
                  <a:schemeClr val="tx1"/>
                </a:solidFill>
                <a:cs typeface="2  Titr" panose="00000700000000000000" pitchFamily="2" charset="-78"/>
              </a:rPr>
              <a:t>(حدود </a:t>
            </a: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20 میلیون </a:t>
            </a:r>
            <a:r>
              <a:rPr lang="fa-IR" sz="2400" dirty="0" smtClean="0">
                <a:solidFill>
                  <a:schemeClr val="tx1"/>
                </a:solidFill>
                <a:cs typeface="2  Titr" panose="00000700000000000000" pitchFamily="2" charset="-78"/>
              </a:rPr>
              <a:t>نفر) دارد</a:t>
            </a: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. </a:t>
            </a:r>
          </a:p>
          <a:p>
            <a:pPr algn="r" rtl="1">
              <a:lnSpc>
                <a:spcPct val="150000"/>
              </a:lnSpc>
            </a:pPr>
            <a:r>
              <a:rPr lang="fa-IR" sz="2400" dirty="0" smtClean="0">
                <a:solidFill>
                  <a:schemeClr val="tx1"/>
                </a:solidFill>
                <a:cs typeface="2  Titr" panose="00000700000000000000" pitchFamily="2" charset="-78"/>
              </a:rPr>
              <a:t>اکثریت </a:t>
            </a: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جمعیت استرالیا و نیوزیلند را مهاجران اروپایی </a:t>
            </a:r>
            <a:r>
              <a:rPr lang="fa-IR" sz="2400" dirty="0" smtClean="0">
                <a:solidFill>
                  <a:schemeClr val="tx1"/>
                </a:solidFill>
                <a:cs typeface="2  Titr" panose="00000700000000000000" pitchFamily="2" charset="-78"/>
              </a:rPr>
              <a:t>(انگلیسی </a:t>
            </a: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و </a:t>
            </a:r>
            <a:r>
              <a:rPr lang="fa-IR" sz="2400" dirty="0" smtClean="0">
                <a:solidFill>
                  <a:schemeClr val="tx1"/>
                </a:solidFill>
                <a:cs typeface="2  Titr" panose="00000700000000000000" pitchFamily="2" charset="-78"/>
              </a:rPr>
              <a:t>ایرلندی) </a:t>
            </a: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تشکیل می دهند و درصد بسیارکمی </a:t>
            </a:r>
            <a:r>
              <a:rPr lang="fa-IR" sz="2400" dirty="0" smtClean="0">
                <a:solidFill>
                  <a:schemeClr val="tx1"/>
                </a:solidFill>
                <a:cs typeface="2  Titr" panose="00000700000000000000" pitchFamily="2" charset="-78"/>
              </a:rPr>
              <a:t>از جمعیت </a:t>
            </a: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نیز بومیان هستند.</a:t>
            </a:r>
            <a:endParaRPr lang="en-US" sz="2400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63822" y="1368226"/>
            <a:ext cx="3127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400" dirty="0">
                <a:cs typeface="2  Titr" panose="00000700000000000000" pitchFamily="2" charset="-78"/>
              </a:rPr>
              <a:t>جمعیت، وسعت، زبان و دین</a:t>
            </a:r>
            <a:endParaRPr lang="en-US" sz="2400" dirty="0">
              <a:cs typeface="2  Titr" panose="00000700000000000000" pitchFamily="2" charset="-78"/>
            </a:endParaRPr>
          </a:p>
        </p:txBody>
      </p:sp>
      <p:sp>
        <p:nvSpPr>
          <p:cNvPr id="5" name="AutoShape 2" descr="نتیجه تصویری برای ‪Australians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تصویر مرتبط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25800"/>
            <a:ext cx="2248538" cy="2029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259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1999" y="1291130"/>
            <a:ext cx="4411805" cy="11430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 smtClean="0">
                <a:solidFill>
                  <a:schemeClr val="tx1"/>
                </a:solidFill>
                <a:cs typeface="2  Titr" panose="00000700000000000000" pitchFamily="2" charset="-78"/>
              </a:rPr>
              <a:t>قاره استرالیا و اقیانوسیه</a:t>
            </a:r>
            <a:endParaRPr lang="en-US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54375" y="4784311"/>
            <a:ext cx="6388799" cy="2331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rgbClr val="FFC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ct val="150000"/>
              </a:lnSpc>
              <a:spcBef>
                <a:spcPct val="0"/>
              </a:spcBef>
            </a:pPr>
            <a:endParaRPr lang="fa-IR" sz="3600" b="1" dirty="0" smtClean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20689" y="479072"/>
            <a:ext cx="1663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200" dirty="0" smtClean="0">
                <a:cs typeface="2  Titr" panose="00000700000000000000" pitchFamily="2" charset="-78"/>
              </a:rPr>
              <a:t>درس</a:t>
            </a:r>
            <a:r>
              <a:rPr lang="fa-IR" sz="3200" dirty="0" smtClean="0"/>
              <a:t> </a:t>
            </a:r>
            <a:r>
              <a:rPr lang="fa-IR" sz="4000" dirty="0" smtClean="0">
                <a:cs typeface="+mj-cs"/>
              </a:rPr>
              <a:t>23</a:t>
            </a:r>
            <a:endParaRPr lang="fa-IR" sz="4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59062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4497935"/>
            <a:ext cx="8390540" cy="427574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 smtClean="0">
                <a:solidFill>
                  <a:schemeClr val="tx1"/>
                </a:solidFill>
                <a:cs typeface="2  Titr" panose="00000700000000000000" pitchFamily="2" charset="-78"/>
              </a:rPr>
              <a:t>استرالیا </a:t>
            </a: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تا سال 1901 مستعمره بریتانیا </a:t>
            </a:r>
            <a:r>
              <a:rPr lang="fa-IR" sz="2400" dirty="0" smtClean="0">
                <a:solidFill>
                  <a:schemeClr val="tx1"/>
                </a:solidFill>
                <a:cs typeface="2  Titr" panose="00000700000000000000" pitchFamily="2" charset="-78"/>
              </a:rPr>
              <a:t>(انگلستان) </a:t>
            </a: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بود. مهاجران اروپایی که به این قاره وارد شدند </a:t>
            </a:r>
            <a:r>
              <a:rPr lang="fa-IR" sz="2400" dirty="0" smtClean="0">
                <a:solidFill>
                  <a:schemeClr val="tx1"/>
                </a:solidFill>
                <a:cs typeface="2  Titr" panose="00000700000000000000" pitchFamily="2" charset="-78"/>
              </a:rPr>
              <a:t>نیز همانند </a:t>
            </a: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مهاجران اروپایی در قاره آمریکا، با بومیان بد رفتاری نمودند و آنها را به بند </a:t>
            </a:r>
            <a:r>
              <a:rPr lang="fa-IR" sz="2400" dirty="0" smtClean="0">
                <a:solidFill>
                  <a:schemeClr val="tx1"/>
                </a:solidFill>
                <a:cs typeface="2  Titr" panose="00000700000000000000" pitchFamily="2" charset="-78"/>
              </a:rPr>
              <a:t>کشیدند. نیز </a:t>
            </a: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در این کشورها زندگی می کنند.</a:t>
            </a:r>
            <a:endParaRPr lang="en-US" sz="2400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8802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000" t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420210" cy="11430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>
                <a:cs typeface="2  Titr" panose="00000700000000000000" pitchFamily="2" charset="-78"/>
              </a:rPr>
              <a:t>اقتصاد استرالیا و نیوزیلند</a:t>
            </a:r>
            <a:endParaRPr lang="en-US" dirty="0">
              <a:cs typeface="2 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409" y="1175501"/>
            <a:ext cx="8686801" cy="2190312"/>
          </a:xfrm>
        </p:spPr>
        <p:txBody>
          <a:bodyPr>
            <a:noAutofit/>
          </a:bodyPr>
          <a:lstStyle/>
          <a:p>
            <a:pPr algn="r" rtl="1"/>
            <a:r>
              <a:rPr lang="fa-IR" b="1" dirty="0">
                <a:solidFill>
                  <a:schemeClr val="tx1"/>
                </a:solidFill>
                <a:cs typeface="2  Titr" panose="00000700000000000000" pitchFamily="2" charset="-78"/>
              </a:rPr>
              <a:t>استرالیا و نیوزیلند جزء </a:t>
            </a:r>
            <a:r>
              <a:rPr lang="fa-IR" b="1" dirty="0" smtClean="0">
                <a:solidFill>
                  <a:schemeClr val="tx1"/>
                </a:solidFill>
                <a:cs typeface="2  Titr" panose="00000700000000000000" pitchFamily="2" charset="-78"/>
              </a:rPr>
              <a:t>کشورهای پیشرفته </a:t>
            </a:r>
            <a:r>
              <a:rPr lang="fa-IR" b="1" dirty="0">
                <a:solidFill>
                  <a:schemeClr val="tx1"/>
                </a:solidFill>
                <a:cs typeface="2  Titr" panose="00000700000000000000" pitchFamily="2" charset="-78"/>
              </a:rPr>
              <a:t>صنعتی در جهان هستند.</a:t>
            </a:r>
          </a:p>
          <a:p>
            <a:pPr algn="r" rtl="1"/>
            <a:r>
              <a:rPr lang="fa-IR" b="1" dirty="0" smtClean="0">
                <a:solidFill>
                  <a:schemeClr val="tx1"/>
                </a:solidFill>
                <a:cs typeface="2  Titr" panose="00000700000000000000" pitchFamily="2" charset="-78"/>
              </a:rPr>
              <a:t>قاره  </a:t>
            </a:r>
            <a:r>
              <a:rPr lang="fa-IR" b="1" dirty="0">
                <a:solidFill>
                  <a:schemeClr val="tx1"/>
                </a:solidFill>
                <a:cs typeface="2  Titr" panose="00000700000000000000" pitchFamily="2" charset="-78"/>
              </a:rPr>
              <a:t>استرالیا </a:t>
            </a:r>
            <a:r>
              <a:rPr lang="fa-IR" b="1" dirty="0" smtClean="0">
                <a:solidFill>
                  <a:schemeClr val="tx1"/>
                </a:solidFill>
                <a:cs typeface="2  Titr" panose="00000700000000000000" pitchFamily="2" charset="-78"/>
              </a:rPr>
              <a:t>دارای منابع </a:t>
            </a:r>
            <a:r>
              <a:rPr lang="fa-IR" b="1" dirty="0">
                <a:solidFill>
                  <a:schemeClr val="tx1"/>
                </a:solidFill>
                <a:cs typeface="2  Titr" panose="00000700000000000000" pitchFamily="2" charset="-78"/>
              </a:rPr>
              <a:t>و معادن فراوانی است.</a:t>
            </a:r>
          </a:p>
          <a:p>
            <a:pPr algn="r" rtl="1"/>
            <a:r>
              <a:rPr lang="fa-IR" b="1" dirty="0">
                <a:solidFill>
                  <a:schemeClr val="tx1"/>
                </a:solidFill>
                <a:cs typeface="2  Titr" panose="00000700000000000000" pitchFamily="2" charset="-78"/>
              </a:rPr>
              <a:t>مهاجران اروپایی با </a:t>
            </a:r>
            <a:r>
              <a:rPr lang="fa-IR" b="1" dirty="0" smtClean="0">
                <a:solidFill>
                  <a:schemeClr val="tx1"/>
                </a:solidFill>
                <a:cs typeface="2  Titr" panose="00000700000000000000" pitchFamily="2" charset="-78"/>
              </a:rPr>
              <a:t>انتقال سرمایه </a:t>
            </a:r>
            <a:r>
              <a:rPr lang="fa-IR" b="1" dirty="0">
                <a:solidFill>
                  <a:schemeClr val="tx1"/>
                </a:solidFill>
                <a:cs typeface="2  Titr" panose="00000700000000000000" pitchFamily="2" charset="-78"/>
              </a:rPr>
              <a:t>و فناوری های </a:t>
            </a:r>
            <a:r>
              <a:rPr lang="fa-IR" b="1" dirty="0" smtClean="0">
                <a:solidFill>
                  <a:schemeClr val="tx1"/>
                </a:solidFill>
                <a:cs typeface="2  Titr" panose="00000700000000000000" pitchFamily="2" charset="-78"/>
              </a:rPr>
              <a:t>خود به </a:t>
            </a:r>
            <a:r>
              <a:rPr lang="fa-IR" b="1" dirty="0">
                <a:solidFill>
                  <a:schemeClr val="tx1"/>
                </a:solidFill>
                <a:cs typeface="2  Titr" panose="00000700000000000000" pitchFamily="2" charset="-78"/>
              </a:rPr>
              <a:t>این سرزمین ها، </a:t>
            </a:r>
            <a:r>
              <a:rPr lang="fa-IR" b="1" dirty="0" smtClean="0">
                <a:solidFill>
                  <a:schemeClr val="tx1"/>
                </a:solidFill>
                <a:cs typeface="2  Titr" panose="00000700000000000000" pitchFamily="2" charset="-78"/>
              </a:rPr>
              <a:t>موجب پیشرفت </a:t>
            </a:r>
            <a:r>
              <a:rPr lang="fa-IR" b="1" dirty="0">
                <a:solidFill>
                  <a:schemeClr val="tx1"/>
                </a:solidFill>
                <a:cs typeface="2  Titr" panose="00000700000000000000" pitchFamily="2" charset="-78"/>
              </a:rPr>
              <a:t>های اقتصادی در </a:t>
            </a:r>
            <a:r>
              <a:rPr lang="fa-IR" b="1" dirty="0" smtClean="0">
                <a:solidFill>
                  <a:schemeClr val="tx1"/>
                </a:solidFill>
                <a:cs typeface="2  Titr" panose="00000700000000000000" pitchFamily="2" charset="-78"/>
              </a:rPr>
              <a:t>این قاره </a:t>
            </a:r>
            <a:r>
              <a:rPr lang="fa-IR" b="1" dirty="0">
                <a:solidFill>
                  <a:schemeClr val="tx1"/>
                </a:solidFill>
                <a:cs typeface="2  Titr" panose="00000700000000000000" pitchFamily="2" charset="-78"/>
              </a:rPr>
              <a:t>شده اند.</a:t>
            </a:r>
            <a:endParaRPr lang="en-US" b="1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16935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0" y="374900"/>
            <a:ext cx="8704185" cy="1884902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b="1" dirty="0">
                <a:solidFill>
                  <a:schemeClr val="tx1"/>
                </a:solidFill>
                <a:cs typeface="2  Nazanin" panose="00000400000000000000" pitchFamily="2" charset="-78"/>
              </a:rPr>
              <a:t>استرالیا تولیدکننده و </a:t>
            </a:r>
            <a:r>
              <a:rPr lang="fa-IR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صادرکننده  </a:t>
            </a:r>
            <a:r>
              <a:rPr lang="fa-IR" b="1" dirty="0">
                <a:solidFill>
                  <a:schemeClr val="tx1"/>
                </a:solidFill>
                <a:cs typeface="2  Nazanin" panose="00000400000000000000" pitchFamily="2" charset="-78"/>
              </a:rPr>
              <a:t>بزرگ </a:t>
            </a:r>
            <a:r>
              <a:rPr lang="fa-IR" b="1" dirty="0">
                <a:solidFill>
                  <a:srgbClr val="FFFF00"/>
                </a:solidFill>
                <a:cs typeface="2  Titr" panose="00000700000000000000" pitchFamily="2" charset="-78"/>
              </a:rPr>
              <a:t>گندم</a:t>
            </a:r>
            <a:r>
              <a:rPr lang="fa-IR" b="1" dirty="0">
                <a:solidFill>
                  <a:schemeClr val="tx1"/>
                </a:solidFill>
                <a:cs typeface="2  Nazanin" panose="00000400000000000000" pitchFamily="2" charset="-78"/>
              </a:rPr>
              <a:t> </a:t>
            </a:r>
            <a:r>
              <a:rPr lang="fa-IR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در جهان </a:t>
            </a:r>
            <a:r>
              <a:rPr lang="fa-IR" b="1" dirty="0">
                <a:solidFill>
                  <a:schemeClr val="tx1"/>
                </a:solidFill>
                <a:cs typeface="2  Nazanin" panose="00000400000000000000" pitchFamily="2" charset="-78"/>
              </a:rPr>
              <a:t>است. همچنین باغ های انگور و مرکبات </a:t>
            </a:r>
            <a:r>
              <a:rPr lang="fa-IR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فراوانی دارد </a:t>
            </a:r>
            <a:r>
              <a:rPr lang="fa-IR" b="1" dirty="0">
                <a:solidFill>
                  <a:schemeClr val="tx1"/>
                </a:solidFill>
                <a:cs typeface="2  Nazanin" panose="00000400000000000000" pitchFamily="2" charset="-78"/>
              </a:rPr>
              <a:t>و کشاورزی در این کشور به روش صنعتی و </a:t>
            </a:r>
            <a:r>
              <a:rPr lang="fa-IR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با استفاده </a:t>
            </a:r>
            <a:r>
              <a:rPr lang="fa-IR" b="1" dirty="0">
                <a:solidFill>
                  <a:schemeClr val="tx1"/>
                </a:solidFill>
                <a:cs typeface="2  Nazanin" panose="00000400000000000000" pitchFamily="2" charset="-78"/>
              </a:rPr>
              <a:t>از ماشین آلات، صورت می گیرد.</a:t>
            </a:r>
            <a:endParaRPr lang="en-US" b="1" dirty="0">
              <a:solidFill>
                <a:schemeClr val="tx1"/>
              </a:solidFill>
              <a:cs typeface="2 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r="4795"/>
          <a:stretch/>
        </p:blipFill>
        <p:spPr>
          <a:xfrm>
            <a:off x="4428445" y="3887115"/>
            <a:ext cx="4572000" cy="2853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300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2195"/>
            <a:ext cx="8839505" cy="1374345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fa-IR" b="1" dirty="0">
                <a:solidFill>
                  <a:schemeClr val="tx1"/>
                </a:solidFill>
                <a:cs typeface="2  Nazanin" panose="00000400000000000000" pitchFamily="2" charset="-78"/>
              </a:rPr>
              <a:t>استرالیا </a:t>
            </a:r>
            <a:r>
              <a:rPr lang="fa-IR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و نیوزیلند </a:t>
            </a:r>
            <a:r>
              <a:rPr lang="fa-IR" b="1" dirty="0">
                <a:solidFill>
                  <a:schemeClr val="tx1"/>
                </a:solidFill>
                <a:cs typeface="2  Nazanin" panose="00000400000000000000" pitchFamily="2" charset="-78"/>
              </a:rPr>
              <a:t>هر دو از مراکز مهم پرورش دام در جهان اند </a:t>
            </a:r>
            <a:r>
              <a:rPr lang="fa-IR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و محصولات </a:t>
            </a:r>
            <a:r>
              <a:rPr lang="fa-IR" b="1" dirty="0">
                <a:solidFill>
                  <a:schemeClr val="tx1"/>
                </a:solidFill>
                <a:cs typeface="2  Nazanin" panose="00000400000000000000" pitchFamily="2" charset="-78"/>
              </a:rPr>
              <a:t>دامی به ویژه گوشت و پشم، از صادرات </a:t>
            </a:r>
            <a:r>
              <a:rPr lang="fa-IR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مهم</a:t>
            </a:r>
            <a:r>
              <a:rPr lang="en-US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 </a:t>
            </a:r>
            <a:r>
              <a:rPr lang="fa-IR" b="1" dirty="0" smtClean="0">
                <a:solidFill>
                  <a:schemeClr val="tx1"/>
                </a:solidFill>
                <a:cs typeface="2  Nazanin" panose="00000400000000000000" pitchFamily="2" charset="-78"/>
              </a:rPr>
              <a:t>این </a:t>
            </a:r>
            <a:r>
              <a:rPr lang="fa-IR" b="1" dirty="0">
                <a:solidFill>
                  <a:schemeClr val="tx1"/>
                </a:solidFill>
                <a:cs typeface="2  Nazanin" panose="00000400000000000000" pitchFamily="2" charset="-78"/>
              </a:rPr>
              <a:t>دو کشور است.</a:t>
            </a:r>
            <a:endParaRPr lang="en-US" b="1" dirty="0">
              <a:solidFill>
                <a:schemeClr val="tx1"/>
              </a:solidFill>
              <a:cs typeface="2 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5" y="4786223"/>
            <a:ext cx="6871724" cy="2054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" y="1138425"/>
            <a:ext cx="2128720" cy="19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28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769" y="4482612"/>
            <a:ext cx="2231871" cy="2157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794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097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261" y="374900"/>
            <a:ext cx="8390540" cy="1679755"/>
          </a:xfrm>
        </p:spPr>
        <p:txBody>
          <a:bodyPr>
            <a:normAutofit fontScale="85000" lnSpcReduction="20000"/>
          </a:bodyPr>
          <a:lstStyle/>
          <a:p>
            <a:pPr algn="r" rtl="1"/>
            <a:r>
              <a:rPr lang="fa-IR" dirty="0">
                <a:solidFill>
                  <a:schemeClr val="tx1"/>
                </a:solidFill>
                <a:cs typeface="2  Nazanin" panose="00000400000000000000" pitchFamily="2" charset="-78"/>
              </a:rPr>
              <a:t>صنعت نیز در استرالیا و نیوزیلند پیشرفته است.</a:t>
            </a:r>
          </a:p>
          <a:p>
            <a:pPr algn="r" rtl="1"/>
            <a:r>
              <a:rPr lang="fa-IR" dirty="0">
                <a:solidFill>
                  <a:schemeClr val="tx1"/>
                </a:solidFill>
                <a:cs typeface="2  Nazanin" panose="00000400000000000000" pitchFamily="2" charset="-78"/>
              </a:rPr>
              <a:t>سیدنی و ملبورن دو بندر مهم استرالیا از مراکز مهم </a:t>
            </a:r>
            <a:r>
              <a:rPr lang="fa-IR" dirty="0" smtClean="0">
                <a:solidFill>
                  <a:schemeClr val="tx1"/>
                </a:solidFill>
                <a:cs typeface="2  Nazanin" panose="00000400000000000000" pitchFamily="2" charset="-78"/>
              </a:rPr>
              <a:t>صنایع کشتی سازی </a:t>
            </a:r>
            <a:r>
              <a:rPr lang="fa-IR" dirty="0">
                <a:solidFill>
                  <a:schemeClr val="tx1"/>
                </a:solidFill>
                <a:cs typeface="2  Nazanin" panose="00000400000000000000" pitchFamily="2" charset="-78"/>
              </a:rPr>
              <a:t>و صنایع شیمیایی به شمار می روند</a:t>
            </a:r>
            <a:r>
              <a:rPr lang="fa-IR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470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7165" y="222195"/>
            <a:ext cx="2435045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tx1"/>
                </a:solidFill>
                <a:cs typeface="2  Titr" panose="00000700000000000000" pitchFamily="2" charset="-78"/>
              </a:rPr>
              <a:t>ملبورن</a:t>
            </a:r>
            <a:endParaRPr lang="en-US" sz="4000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07446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575" y="222195"/>
            <a:ext cx="197693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tx1"/>
                </a:solidFill>
                <a:cs typeface="2  Titr" panose="00000700000000000000" pitchFamily="2" charset="-78"/>
              </a:rPr>
              <a:t>ملبورن</a:t>
            </a:r>
            <a:endParaRPr lang="en-US" sz="4000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0798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0115" y="2352"/>
            <a:ext cx="2281263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4000" dirty="0" smtClean="0">
                <a:solidFill>
                  <a:schemeClr val="tx1"/>
                </a:solidFill>
                <a:cs typeface="2  Titr" panose="00000700000000000000" pitchFamily="2" charset="-78"/>
              </a:rPr>
              <a:t>سیدنی</a:t>
            </a:r>
            <a:endParaRPr lang="en-US" sz="4000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"/>
            <a:ext cx="5651162" cy="1881837"/>
          </a:xfrm>
          <a:prstGeom prst="rect">
            <a:avLst/>
          </a:prstGeom>
          <a:blipFill dpi="0" rotWithShape="1">
            <a:blip r:embed="rId2">
              <a:alphaModFix amt="0"/>
            </a:blip>
            <a:srcRect/>
            <a:stretch>
              <a:fillRect/>
            </a:stretch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880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5525" y="224483"/>
            <a:ext cx="3198570" cy="11430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b="1" dirty="0">
                <a:solidFill>
                  <a:schemeClr val="tx1"/>
                </a:solidFill>
                <a:latin typeface="Amuzeh-New-Bold"/>
                <a:cs typeface="2  Titr" panose="00000700000000000000" pitchFamily="2" charset="-78"/>
              </a:rPr>
              <a:t>موقعیت و وسعت</a:t>
            </a:r>
            <a:endParaRPr lang="en-US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8714" y="1749245"/>
            <a:ext cx="5155286" cy="3664919"/>
          </a:xfrm>
        </p:spPr>
        <p:txBody>
          <a:bodyPr>
            <a:normAutofit fontScale="85000" lnSpcReduction="10000"/>
          </a:bodyPr>
          <a:lstStyle/>
          <a:p>
            <a:pPr algn="r" rtl="1">
              <a:lnSpc>
                <a:spcPct val="200000"/>
              </a:lnSpc>
            </a:pPr>
            <a:r>
              <a:rPr lang="fa-IR" sz="1800" dirty="0">
                <a:solidFill>
                  <a:schemeClr val="tx1"/>
                </a:solidFill>
                <a:latin typeface="AmuzehNewNormalPS"/>
                <a:cs typeface="2  Titr" panose="00000700000000000000" pitchFamily="2" charset="-78"/>
              </a:rPr>
              <a:t>اقیانوسیه کوچک ترین </a:t>
            </a:r>
            <a:r>
              <a:rPr lang="fa-IR" sz="1800" dirty="0" smtClean="0">
                <a:solidFill>
                  <a:schemeClr val="tx1"/>
                </a:solidFill>
                <a:latin typeface="AmuzehNewNormalPS"/>
                <a:cs typeface="2  Titr" panose="00000700000000000000" pitchFamily="2" charset="-78"/>
              </a:rPr>
              <a:t>قاره  </a:t>
            </a:r>
            <a:r>
              <a:rPr lang="fa-IR" sz="1800" dirty="0">
                <a:solidFill>
                  <a:schemeClr val="tx1"/>
                </a:solidFill>
                <a:latin typeface="AmuzehNewNormalPS"/>
                <a:cs typeface="2  Titr" panose="00000700000000000000" pitchFamily="2" charset="-78"/>
              </a:rPr>
              <a:t>کره زمین است</a:t>
            </a:r>
            <a:r>
              <a:rPr lang="fa-IR" sz="1800" dirty="0" smtClean="0">
                <a:solidFill>
                  <a:schemeClr val="tx1"/>
                </a:solidFill>
                <a:latin typeface="AmuzehNewNormalPS"/>
                <a:cs typeface="2  Titr" panose="00000700000000000000" pitchFamily="2" charset="-78"/>
              </a:rPr>
              <a:t>.</a:t>
            </a:r>
          </a:p>
          <a:p>
            <a:pPr algn="r" rtl="1">
              <a:lnSpc>
                <a:spcPct val="200000"/>
              </a:lnSpc>
            </a:pPr>
            <a:r>
              <a:rPr lang="fa-IR" sz="1800" dirty="0" smtClean="0">
                <a:solidFill>
                  <a:schemeClr val="tx1"/>
                </a:solidFill>
                <a:latin typeface="AmuzehNewNormalPS"/>
                <a:cs typeface="2  Titr" panose="00000700000000000000" pitchFamily="2" charset="-78"/>
              </a:rPr>
              <a:t> برخی صاحب نظران</a:t>
            </a:r>
            <a:r>
              <a:rPr lang="fa-IR" sz="1800" dirty="0">
                <a:solidFill>
                  <a:schemeClr val="tx1"/>
                </a:solidFill>
                <a:latin typeface="AmuzehNewNormalPS"/>
                <a:cs typeface="2  Titr" panose="00000700000000000000" pitchFamily="2" charset="-78"/>
              </a:rPr>
              <a:t>، استرالیا و جزایری را که در نزدیکی آن </a:t>
            </a:r>
            <a:r>
              <a:rPr lang="fa-IR" sz="1800" dirty="0" smtClean="0">
                <a:solidFill>
                  <a:schemeClr val="tx1"/>
                </a:solidFill>
                <a:latin typeface="AmuzehNewNormalPS"/>
                <a:cs typeface="2  Titr" panose="00000700000000000000" pitchFamily="2" charset="-78"/>
              </a:rPr>
              <a:t>در اقیانوس </a:t>
            </a:r>
            <a:r>
              <a:rPr lang="fa-IR" sz="1800" dirty="0">
                <a:solidFill>
                  <a:schemeClr val="tx1"/>
                </a:solidFill>
                <a:latin typeface="AmuzehNewNormalPS"/>
                <a:cs typeface="2  Titr" panose="00000700000000000000" pitchFamily="2" charset="-78"/>
              </a:rPr>
              <a:t>آرام قرار گرفته، اقیانوسیه می نامند و آن را یک </a:t>
            </a:r>
            <a:r>
              <a:rPr lang="fa-IR" sz="1800" dirty="0" smtClean="0">
                <a:solidFill>
                  <a:schemeClr val="tx1"/>
                </a:solidFill>
                <a:latin typeface="AmuzehNewNormalPS"/>
                <a:cs typeface="2  Titr" panose="00000700000000000000" pitchFamily="2" charset="-78"/>
              </a:rPr>
              <a:t>قاره، محسوب می کنند</a:t>
            </a:r>
            <a:r>
              <a:rPr lang="fa-IR" sz="1800" dirty="0">
                <a:solidFill>
                  <a:schemeClr val="tx1"/>
                </a:solidFill>
                <a:latin typeface="AmuzehNewNormalPS"/>
                <a:cs typeface="2  Titr" panose="00000700000000000000" pitchFamily="2" charset="-78"/>
              </a:rPr>
              <a:t>.  </a:t>
            </a:r>
            <a:r>
              <a:rPr lang="fa-IR" sz="1800" dirty="0" smtClean="0">
                <a:solidFill>
                  <a:schemeClr val="tx1"/>
                </a:solidFill>
                <a:latin typeface="AmuzehNewNormalPS"/>
                <a:cs typeface="2  Titr" panose="00000700000000000000" pitchFamily="2" charset="-78"/>
              </a:rPr>
              <a:t>برخی </a:t>
            </a:r>
            <a:r>
              <a:rPr lang="fa-IR" sz="1800" dirty="0">
                <a:solidFill>
                  <a:schemeClr val="tx1"/>
                </a:solidFill>
                <a:latin typeface="AmuzehNewNormalPS"/>
                <a:cs typeface="2  Titr" panose="00000700000000000000" pitchFamily="2" charset="-78"/>
              </a:rPr>
              <a:t>دیگر استرالیا را قاره ای مستقل </a:t>
            </a:r>
            <a:r>
              <a:rPr lang="fa-IR" sz="1800" dirty="0" smtClean="0">
                <a:solidFill>
                  <a:schemeClr val="tx1"/>
                </a:solidFill>
                <a:latin typeface="AmuzehNewNormalPS"/>
                <a:cs typeface="2  Titr" panose="00000700000000000000" pitchFamily="2" charset="-78"/>
              </a:rPr>
              <a:t>به حساب </a:t>
            </a:r>
            <a:r>
              <a:rPr lang="fa-IR" sz="1800" dirty="0">
                <a:solidFill>
                  <a:schemeClr val="tx1"/>
                </a:solidFill>
                <a:latin typeface="AmuzehNewNormalPS"/>
                <a:cs typeface="2  Titr" panose="00000700000000000000" pitchFamily="2" charset="-78"/>
              </a:rPr>
              <a:t>آورده اند.</a:t>
            </a:r>
            <a:endParaRPr lang="en-US" sz="1800" dirty="0" smtClean="0">
              <a:solidFill>
                <a:schemeClr val="tx1"/>
              </a:solidFill>
              <a:cs typeface="2  Titr" panose="00000700000000000000" pitchFamily="2" charset="-78"/>
            </a:endParaRPr>
          </a:p>
          <a:p>
            <a:pPr algn="r" rtl="1"/>
            <a:endParaRPr lang="en-US" dirty="0">
              <a:cs typeface="2  Nazani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720"/>
            <a:ext cx="4123035" cy="412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6345" y="3429000"/>
            <a:ext cx="2129635" cy="916230"/>
          </a:xfrm>
        </p:spPr>
        <p:txBody>
          <a:bodyPr/>
          <a:lstStyle/>
          <a:p>
            <a:pPr algn="r" rtl="1"/>
            <a:r>
              <a:rPr lang="fa-IR" dirty="0">
                <a:solidFill>
                  <a:srgbClr val="FF0000"/>
                </a:solidFill>
                <a:cs typeface="2  Titr" panose="00000700000000000000" pitchFamily="2" charset="-78"/>
              </a:rPr>
              <a:t>گردشگری</a:t>
            </a:r>
            <a:endParaRPr lang="en-US" dirty="0"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666" y="4192525"/>
            <a:ext cx="8314187" cy="251277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استرالیا و نیوزیلند به دلیل وجود سواحل طولانی و تنوع محیطی و گونه های جانوری جاذبه های طبیعی زیادی </a:t>
            </a:r>
            <a:r>
              <a:rPr lang="fa-IR" sz="2400" dirty="0" smtClean="0">
                <a:solidFill>
                  <a:schemeClr val="tx1"/>
                </a:solidFill>
                <a:cs typeface="2  Titr" panose="00000700000000000000" pitchFamily="2" charset="-78"/>
              </a:rPr>
              <a:t>برای گردشگران </a:t>
            </a: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دارند و ساختن امکانات تفریحی و گردشگری باعث شده است که گردشگران بتوانند به خوبی از این محیط </a:t>
            </a:r>
            <a:r>
              <a:rPr lang="fa-IR" sz="2400" dirty="0" smtClean="0">
                <a:solidFill>
                  <a:schemeClr val="tx1"/>
                </a:solidFill>
                <a:cs typeface="2  Titr" panose="00000700000000000000" pitchFamily="2" charset="-78"/>
              </a:rPr>
              <a:t>ها استفاده </a:t>
            </a:r>
            <a:r>
              <a:rPr lang="fa-IR" sz="2400" dirty="0">
                <a:solidFill>
                  <a:schemeClr val="tx1"/>
                </a:solidFill>
                <a:cs typeface="2  Titr" panose="00000700000000000000" pitchFamily="2" charset="-78"/>
              </a:rPr>
              <a:t>کنند.</a:t>
            </a:r>
            <a:endParaRPr lang="en-US" sz="2400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6916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20208107">
            <a:off x="1766165" y="928433"/>
            <a:ext cx="5497286" cy="8382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sz="8000" b="0" dirty="0" smtClean="0">
                <a:solidFill>
                  <a:schemeClr val="tx1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در پناه ایزد منان موفق و پیروز باشید</a:t>
            </a:r>
            <a:endParaRPr lang="en-US" sz="8000" b="0" dirty="0">
              <a:solidFill>
                <a:schemeClr val="tx1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 rot="19992896">
            <a:off x="6032164" y="1721659"/>
            <a:ext cx="192075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9pPr>
          </a:lstStyle>
          <a:p>
            <a:pPr algn="r" rtl="1">
              <a:lnSpc>
                <a:spcPct val="100000"/>
              </a:lnSpc>
            </a:pPr>
            <a:r>
              <a:rPr lang="fa-IR" sz="8000" b="0" kern="0" dirty="0" smtClean="0">
                <a:solidFill>
                  <a:schemeClr val="tx1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سجاد  پودینه                      </a:t>
            </a:r>
            <a:endParaRPr lang="en-US" sz="8000" b="0" kern="0" dirty="0">
              <a:solidFill>
                <a:schemeClr val="tx1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0547" y="6177690"/>
            <a:ext cx="3466013" cy="60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 smtClean="0">
                <a:latin typeface="ShelleyVolante BT" panose="030306020406070F0B05" pitchFamily="66" charset="0"/>
              </a:rPr>
              <a:t>@</a:t>
            </a:r>
            <a:r>
              <a:rPr lang="en-US" sz="4000" dirty="0" smtClean="0">
                <a:latin typeface="ShelleyVolante BT" panose="030306020406070F0B05" pitchFamily="66" charset="0"/>
              </a:rPr>
              <a:t>motaleatsp95_96</a:t>
            </a:r>
            <a:endParaRPr lang="en-US" sz="4000" dirty="0">
              <a:latin typeface="ShelleyVolante BT" panose="030306020406070F0B05" pitchFamily="66" charset="0"/>
            </a:endParaRPr>
          </a:p>
        </p:txBody>
      </p:sp>
      <p:pic>
        <p:nvPicPr>
          <p:cNvPr id="7" name="Picture 2" descr="Cartoon Butterfly Flaying Colour Animation Clipar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5406">
            <a:off x="5413471" y="2208258"/>
            <a:ext cx="6667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Butterfly Flaying Colour Animation Clipar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5406">
            <a:off x="3332924" y="3250783"/>
            <a:ext cx="6667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 rot="19992896">
            <a:off x="2489201" y="4343072"/>
            <a:ext cx="641754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6666"/>
                </a:solidFill>
                <a:latin typeface="Tahoma" pitchFamily="34" charset="0"/>
              </a:defRPr>
            </a:lvl9pPr>
          </a:lstStyle>
          <a:p>
            <a:pPr algn="r" rtl="1">
              <a:lnSpc>
                <a:spcPct val="100000"/>
              </a:lnSpc>
            </a:pPr>
            <a:r>
              <a:rPr lang="fa-IR" sz="4800" b="0" kern="0" dirty="0" smtClean="0">
                <a:solidFill>
                  <a:srgbClr val="002060"/>
                </a:solidFill>
                <a:latin typeface="IranNastaliq" panose="02020505000000020003" pitchFamily="18" charset="0"/>
                <a:cs typeface="IranNastaliq" panose="02020505000000020003" pitchFamily="18" charset="0"/>
              </a:rPr>
              <a:t>در ادامه از تصاویر جاذبه های  کشور استرالیا دیدن نمایید ... </a:t>
            </a:r>
            <a:endParaRPr lang="en-US" sz="4800" b="0" kern="0" dirty="0">
              <a:solidFill>
                <a:srgbClr val="002060"/>
              </a:solidFill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15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40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540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501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2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99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139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62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24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65195" y="298548"/>
            <a:ext cx="7474310" cy="1374345"/>
          </a:xfrm>
        </p:spPr>
        <p:txBody>
          <a:bodyPr>
            <a:normAutofit fontScale="92500"/>
          </a:bodyPr>
          <a:lstStyle/>
          <a:p>
            <a:pPr algn="r" rtl="1"/>
            <a:r>
              <a:rPr lang="fa-IR" dirty="0">
                <a:solidFill>
                  <a:schemeClr val="tx1"/>
                </a:solidFill>
                <a:cs typeface="2  Nazanin" panose="00000400000000000000" pitchFamily="2" charset="-78"/>
              </a:rPr>
              <a:t>در هر صورت، استرالیا و اقیانوسیه، کم وسعت ترین </a:t>
            </a:r>
            <a:r>
              <a:rPr lang="fa-IR" dirty="0" smtClean="0">
                <a:solidFill>
                  <a:schemeClr val="tx1"/>
                </a:solidFill>
                <a:cs typeface="2  Nazanin" panose="00000400000000000000" pitchFamily="2" charset="-78"/>
              </a:rPr>
              <a:t>و کم </a:t>
            </a:r>
            <a:r>
              <a:rPr lang="fa-IR" dirty="0">
                <a:solidFill>
                  <a:schemeClr val="tx1"/>
                </a:solidFill>
                <a:cs typeface="2  Nazanin" panose="00000400000000000000" pitchFamily="2" charset="-78"/>
              </a:rPr>
              <a:t>جمعیت ترین </a:t>
            </a:r>
            <a:r>
              <a:rPr lang="fa-IR" dirty="0" smtClean="0">
                <a:solidFill>
                  <a:schemeClr val="tx1"/>
                </a:solidFill>
                <a:cs typeface="2  Nazanin" panose="00000400000000000000" pitchFamily="2" charset="-78"/>
              </a:rPr>
              <a:t>قاره های </a:t>
            </a:r>
            <a:r>
              <a:rPr lang="fa-IR" dirty="0">
                <a:solidFill>
                  <a:schemeClr val="tx1"/>
                </a:solidFill>
                <a:cs typeface="2  Nazanin" panose="00000400000000000000" pitchFamily="2" charset="-78"/>
              </a:rPr>
              <a:t>مسکونی جهان هستند.</a:t>
            </a:r>
            <a:endParaRPr lang="en-US" dirty="0" smtClean="0">
              <a:solidFill>
                <a:schemeClr val="tx1"/>
              </a:solidFill>
              <a:cs typeface="2  Nazanin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5" y="2970885"/>
            <a:ext cx="7620000" cy="309562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20690" y="4192525"/>
            <a:ext cx="1053685" cy="198516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204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588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5108755"/>
            <a:ext cx="6863490" cy="1474843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2000" dirty="0" smtClean="0">
                <a:solidFill>
                  <a:schemeClr val="tx1"/>
                </a:solidFill>
                <a:cs typeface="2  Titr" panose="00000700000000000000" pitchFamily="2" charset="-78"/>
              </a:rPr>
              <a:t>در </a:t>
            </a:r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واقع استرالیا، سرزمین اصلی </a:t>
            </a:r>
            <a:r>
              <a:rPr lang="fa-IR" sz="2000" dirty="0" smtClean="0">
                <a:solidFill>
                  <a:schemeClr val="tx1"/>
                </a:solidFill>
                <a:cs typeface="2  Titr" panose="00000700000000000000" pitchFamily="2" charset="-78"/>
              </a:rPr>
              <a:t>قاره  </a:t>
            </a:r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اقیانوسیه است که همچون جزیره </a:t>
            </a:r>
            <a:r>
              <a:rPr lang="fa-IR" sz="2000" dirty="0" smtClean="0">
                <a:solidFill>
                  <a:schemeClr val="tx1"/>
                </a:solidFill>
                <a:cs typeface="2  Titr" panose="00000700000000000000" pitchFamily="2" charset="-78"/>
              </a:rPr>
              <a:t>ای پهناور </a:t>
            </a:r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در اقیانوس آرام واقع شده.</a:t>
            </a:r>
          </a:p>
          <a:p>
            <a:pPr algn="r" rtl="1"/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در شرق استرالیا در آب های اقیانوس آرام، جزایر </a:t>
            </a:r>
            <a:r>
              <a:rPr lang="fa-IR" sz="2000" dirty="0" smtClean="0">
                <a:solidFill>
                  <a:schemeClr val="tx1"/>
                </a:solidFill>
                <a:cs typeface="2  Titr" panose="00000700000000000000" pitchFamily="2" charset="-78"/>
              </a:rPr>
              <a:t>بیشماری </a:t>
            </a:r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به </a:t>
            </a:r>
            <a:r>
              <a:rPr lang="fa-IR" sz="2000" dirty="0" smtClean="0">
                <a:solidFill>
                  <a:schemeClr val="tx1"/>
                </a:solidFill>
                <a:cs typeface="2  Titr" panose="00000700000000000000" pitchFamily="2" charset="-78"/>
              </a:rPr>
              <a:t>صورت پراکنده </a:t>
            </a:r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وجود دارد.</a:t>
            </a:r>
            <a:endParaRPr lang="en-US" sz="2000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  <p:pic>
        <p:nvPicPr>
          <p:cNvPr id="1026" name="Picture 2" descr="نتیجه تصویری برای جزایر قاره استرالیا و اقیانوسی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5"/>
          <a:stretch/>
        </p:blipFill>
        <p:spPr bwMode="auto">
          <a:xfrm>
            <a:off x="209168" y="1750301"/>
            <a:ext cx="5000625" cy="298932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167984" y="3429000"/>
            <a:ext cx="1976015" cy="1985165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6837" y="323946"/>
            <a:ext cx="86996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rtl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fa-IR" sz="2000" dirty="0">
                <a:cs typeface="2  Titr" panose="00000700000000000000" pitchFamily="2" charset="-78"/>
              </a:rPr>
              <a:t>این قاره در منتهی الیه جنوب شرقی قاره آسیا قرار دارد. به نقشه توجه کنید. همان طور که مشاهده می </a:t>
            </a:r>
            <a:r>
              <a:rPr lang="fa-IR" sz="2000" dirty="0" smtClean="0">
                <a:cs typeface="2  Titr" panose="00000700000000000000" pitchFamily="2" charset="-78"/>
              </a:rPr>
              <a:t>کنید</a:t>
            </a:r>
            <a:endParaRPr lang="fa-IR" sz="2000" dirty="0"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638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8475" y="222195"/>
            <a:ext cx="503103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solidFill>
                  <a:schemeClr val="tx1"/>
                </a:solidFill>
                <a:cs typeface="2  Nazanin" panose="00000400000000000000" pitchFamily="2" charset="-78"/>
              </a:rPr>
              <a:t>تعداد این جزایر به 20 تا 30 هزار می رسد. </a:t>
            </a:r>
            <a:endParaRPr lang="en-US" sz="2800" dirty="0">
              <a:solidFill>
                <a:schemeClr val="tx1"/>
              </a:solidFill>
              <a:cs typeface="2  Nazanin" panose="00000400000000000000" pitchFamily="2" charset="-78"/>
            </a:endParaRPr>
          </a:p>
        </p:txBody>
      </p:sp>
      <p:pic>
        <p:nvPicPr>
          <p:cNvPr id="2050" name="Picture 2" descr="تصویر مرتبط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42513"/>
            <a:ext cx="3220580" cy="167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60" y="2360065"/>
            <a:ext cx="4166951" cy="41669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67217" y="1437735"/>
            <a:ext cx="64044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sz="2800" dirty="0">
                <a:solidFill>
                  <a:prstClr val="black"/>
                </a:solidFill>
                <a:ea typeface="+mj-ea"/>
                <a:cs typeface="2  Nazanin" panose="00000400000000000000" pitchFamily="2" charset="-78"/>
              </a:rPr>
              <a:t>یکی از جزایر مهم و بزرگ اقیانوسیه، کشور </a:t>
            </a:r>
            <a:r>
              <a:rPr lang="fa-IR" sz="2400" dirty="0">
                <a:solidFill>
                  <a:srgbClr val="FF0000"/>
                </a:solidFill>
                <a:ea typeface="+mj-ea"/>
                <a:cs typeface="2  Titr" panose="00000700000000000000" pitchFamily="2" charset="-78"/>
              </a:rPr>
              <a:t>نیوزیلند</a:t>
            </a:r>
            <a:r>
              <a:rPr lang="fa-IR" sz="2800" dirty="0">
                <a:solidFill>
                  <a:prstClr val="black"/>
                </a:solidFill>
                <a:ea typeface="+mj-ea"/>
                <a:cs typeface="2  Nazanin" panose="00000400000000000000" pitchFamily="2" charset="-78"/>
              </a:rPr>
              <a:t> است.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79245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540" y="43306"/>
            <a:ext cx="4114800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>
                <a:solidFill>
                  <a:schemeClr val="tx1"/>
                </a:solidFill>
                <a:cs typeface="2  Titr" panose="00000700000000000000" pitchFamily="2" charset="-78"/>
              </a:rPr>
              <a:t>ولینگتون پایتخت نیوزلند</a:t>
            </a:r>
            <a:endParaRPr lang="en-US" sz="3200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25" y="1749245"/>
            <a:ext cx="6480230" cy="4860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8468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8230" y="222195"/>
            <a:ext cx="3503980" cy="1143000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 smtClean="0">
                <a:solidFill>
                  <a:schemeClr val="tx1"/>
                </a:solidFill>
                <a:cs typeface="2  Titr" panose="00000700000000000000" pitchFamily="2" charset="-78"/>
              </a:rPr>
              <a:t>ویژگی های </a:t>
            </a:r>
            <a:r>
              <a:rPr lang="fa-IR" dirty="0">
                <a:solidFill>
                  <a:schemeClr val="tx1"/>
                </a:solidFill>
                <a:cs typeface="2  Titr" panose="00000700000000000000" pitchFamily="2" charset="-78"/>
              </a:rPr>
              <a:t>طبیعی</a:t>
            </a:r>
            <a:endParaRPr lang="en-US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0" y="2307623"/>
            <a:ext cx="8085131" cy="3411952"/>
          </a:xfrm>
        </p:spPr>
        <p:txBody>
          <a:bodyPr>
            <a:normAutofit fontScale="92500" lnSpcReduction="20000"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chemeClr val="tx1"/>
                </a:solidFill>
                <a:cs typeface="2  Titr" panose="00000700000000000000" pitchFamily="2" charset="-78"/>
              </a:rPr>
              <a:t>استرالیا </a:t>
            </a:r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تقریباً سرزمینی هموار است. فقط در شرق این کشور، رشته کوه </a:t>
            </a:r>
            <a:r>
              <a:rPr lang="fa-IR" sz="2000" dirty="0" smtClean="0">
                <a:solidFill>
                  <a:schemeClr val="tx1"/>
                </a:solidFill>
                <a:cs typeface="2  Titr" panose="00000700000000000000" pitchFamily="2" charset="-78"/>
              </a:rPr>
              <a:t>هایی به </a:t>
            </a:r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موازات ساحل کشیده شده است. </a:t>
            </a:r>
            <a:endParaRPr lang="fa-IR" sz="2000" dirty="0" smtClean="0">
              <a:solidFill>
                <a:schemeClr val="tx1"/>
              </a:solidFill>
              <a:cs typeface="2  Titr" panose="000007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chemeClr val="tx1"/>
                </a:solidFill>
                <a:cs typeface="2  Titr" panose="00000700000000000000" pitchFamily="2" charset="-78"/>
              </a:rPr>
              <a:t>در </a:t>
            </a:r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شمال شرقی استرالیا بزرگ ترین </a:t>
            </a:r>
            <a:r>
              <a:rPr lang="fa-IR" sz="2000" dirty="0" smtClean="0">
                <a:solidFill>
                  <a:schemeClr val="tx1"/>
                </a:solidFill>
                <a:cs typeface="2  Titr" panose="00000700000000000000" pitchFamily="2" charset="-78"/>
              </a:rPr>
              <a:t>صخره مرجانی </a:t>
            </a:r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دنیا، به شکل دیواری از آب </a:t>
            </a:r>
            <a:r>
              <a:rPr lang="fa-IR" sz="2000" dirty="0" smtClean="0">
                <a:solidFill>
                  <a:schemeClr val="tx1"/>
                </a:solidFill>
                <a:cs typeface="2  Titr" panose="00000700000000000000" pitchFamily="2" charset="-78"/>
              </a:rPr>
              <a:t>های اقیانوس </a:t>
            </a:r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آرام سر برآورده است. این صخره بیش از 2000 کیلومتر طول دارد و صدها نوع ماهی در </a:t>
            </a:r>
            <a:r>
              <a:rPr lang="fa-IR" sz="2000" dirty="0" smtClean="0">
                <a:solidFill>
                  <a:schemeClr val="tx1"/>
                </a:solidFill>
                <a:cs typeface="2  Titr" panose="00000700000000000000" pitchFamily="2" charset="-78"/>
              </a:rPr>
              <a:t>اینجا </a:t>
            </a:r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زندگی </a:t>
            </a:r>
            <a:r>
              <a:rPr lang="fa-IR" sz="2000" dirty="0" smtClean="0">
                <a:solidFill>
                  <a:schemeClr val="tx1"/>
                </a:solidFill>
                <a:cs typeface="2  Titr" panose="00000700000000000000" pitchFamily="2" charset="-78"/>
              </a:rPr>
              <a:t>می کنند</a:t>
            </a:r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.</a:t>
            </a:r>
          </a:p>
          <a:p>
            <a:pPr algn="r" rtl="1">
              <a:lnSpc>
                <a:spcPct val="150000"/>
              </a:lnSpc>
            </a:pPr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در این منطقه، امکانات خوبی برای گردشگرانی که از این </a:t>
            </a:r>
            <a:r>
              <a:rPr lang="fa-IR" sz="2000" dirty="0" smtClean="0">
                <a:solidFill>
                  <a:schemeClr val="tx1"/>
                </a:solidFill>
                <a:cs typeface="2  Titr" panose="00000700000000000000" pitchFamily="2" charset="-78"/>
              </a:rPr>
              <a:t>صخره مرجانی </a:t>
            </a:r>
            <a:r>
              <a:rPr lang="fa-IR" sz="2000" dirty="0">
                <a:solidFill>
                  <a:schemeClr val="tx1"/>
                </a:solidFill>
                <a:cs typeface="2  Titr" panose="00000700000000000000" pitchFamily="2" charset="-78"/>
              </a:rPr>
              <a:t>بازدید می کنند به وجود آمده است.</a:t>
            </a:r>
            <a:endParaRPr lang="en-US" sz="2000" dirty="0">
              <a:solidFill>
                <a:schemeClr val="tx1"/>
              </a:solidFill>
              <a:cs typeface="2 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60" y="222195"/>
            <a:ext cx="2545083" cy="1527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818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397" y="5261460"/>
            <a:ext cx="4267505" cy="1143000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solidFill>
                  <a:srgbClr val="FF0000"/>
                </a:solidFill>
                <a:cs typeface="2  Titr" panose="00000700000000000000" pitchFamily="2" charset="-78"/>
              </a:rPr>
              <a:t>بزرگ ترین صخره مرجانی دنیا</a:t>
            </a:r>
            <a:endParaRPr lang="en-US" sz="2800" dirty="0"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0" y="527605"/>
            <a:ext cx="7329840" cy="4568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401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درس 24 هشتم استرالیا و اقیانوسی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آموزشی درس 23 قاره استرلیا و اقیانوسیه مطالعات اجتماعی هشتم</Template>
  <TotalTime>0</TotalTime>
  <Words>757</Words>
  <Application>Microsoft Office PowerPoint</Application>
  <PresentationFormat>On-screen Show (4:3)</PresentationFormat>
  <Paragraphs>51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2  Nazanin</vt:lpstr>
      <vt:lpstr>2  Titr</vt:lpstr>
      <vt:lpstr>Amuzeh-New-Bold</vt:lpstr>
      <vt:lpstr>AmuzehNewNormalPS</vt:lpstr>
      <vt:lpstr>Arial</vt:lpstr>
      <vt:lpstr>Calibri</vt:lpstr>
      <vt:lpstr>IranNastaliq</vt:lpstr>
      <vt:lpstr>ShelleyVolante BT</vt:lpstr>
      <vt:lpstr>Times New Roman</vt:lpstr>
      <vt:lpstr>درس 24 هشتم استرالیا و اقیانوسیه</vt:lpstr>
      <vt:lpstr>PowerPoint Presentation</vt:lpstr>
      <vt:lpstr>قاره استرالیا و اقیانوسیه</vt:lpstr>
      <vt:lpstr>موقعیت و وسعت</vt:lpstr>
      <vt:lpstr>PowerPoint Presentation</vt:lpstr>
      <vt:lpstr>PowerPoint Presentation</vt:lpstr>
      <vt:lpstr>تعداد این جزایر به 20 تا 30 هزار می رسد. </vt:lpstr>
      <vt:lpstr>ولینگتون پایتخت نیوزلند</vt:lpstr>
      <vt:lpstr>ویژگی های طبیعی</vt:lpstr>
      <vt:lpstr>بزرگ ترین صخره مرجانی دنیا</vt:lpstr>
      <vt:lpstr>بزرگ ترین صخره مرجانی دنیا</vt:lpstr>
      <vt:lpstr>PowerPoint Presentation</vt:lpstr>
      <vt:lpstr>بیابان ویکتوریا</vt:lpstr>
      <vt:lpstr>آیِرز راک</vt:lpstr>
      <vt:lpstr>نماد استرالیا</vt:lpstr>
      <vt:lpstr>PowerPoint Presentation</vt:lpstr>
      <vt:lpstr>PowerPoint Presentation</vt:lpstr>
      <vt:lpstr>کیوی، مرغ نوک درازی است که پرواز نمی کند. این مرغ، نشانه و نماد کشور نیوزیلند است</vt:lpstr>
      <vt:lpstr>PowerPoint Presentation</vt:lpstr>
      <vt:lpstr>ویژگی های انسانی و اقتصادی</vt:lpstr>
      <vt:lpstr>PowerPoint Presentation</vt:lpstr>
      <vt:lpstr>اقتصاد استرالیا و نیوزیلند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ملبورن</vt:lpstr>
      <vt:lpstr>ملبورن</vt:lpstr>
      <vt:lpstr>سیدنی</vt:lpstr>
      <vt:lpstr>گردشگری</vt:lpstr>
      <vt:lpstr>در پناه ایزد منان موفق و پیروز باشید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2019-12-16T19:36:46Z</dcterms:created>
  <dcterms:modified xsi:type="dcterms:W3CDTF">2019-12-16T19:37:12Z</dcterms:modified>
</cp:coreProperties>
</file>