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66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C0EE3A7-9F4D-4984-8F07-643C37CC6A70}" type="datetimeFigureOut">
              <a:rPr lang="fa-IR" smtClean="0"/>
              <a:t>09/19/1439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D40B2ECF-5001-4A8F-824B-4BFD87C5C6F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8166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228600" y="-76200"/>
            <a:ext cx="5357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>
              <a:spcBef>
                <a:spcPct val="0"/>
              </a:spcBef>
              <a:buFontTx/>
              <a:buNone/>
            </a:pPr>
            <a:r>
              <a:rPr lang="en-US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@</a:t>
            </a:r>
            <a:r>
              <a:rPr lang="en-US" altLang="fa-IR" sz="2400" b="1" dirty="0" err="1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PptBank</a:t>
            </a:r>
            <a:r>
              <a:rPr lang="en-US" altLang="fa-IR" sz="2400" b="1" baseline="0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</a:t>
            </a:r>
            <a:r>
              <a:rPr lang="fa-IR" altLang="fa-IR" sz="2400" b="1" dirty="0" smtClean="0">
                <a:solidFill>
                  <a:srgbClr val="FF0000"/>
                </a:solidFill>
                <a:latin typeface="Tahoma" panose="020B0604030504040204" pitchFamily="34" charset="0"/>
                <a:cs typeface="B Titr" panose="00000700000000000000" pitchFamily="2" charset="-78"/>
              </a:rPr>
              <a:t> کانال تلگرامی بانک پاور پوینت</a:t>
            </a:r>
            <a:endParaRPr lang="en-US" altLang="fa-IR" sz="2400" b="1" dirty="0">
              <a:solidFill>
                <a:srgbClr val="FF0000"/>
              </a:solidFill>
              <a:latin typeface="Tahoma" panose="020B0604030504040204" pitchFamily="34" charset="0"/>
              <a:cs typeface="B Titr" panose="00000700000000000000" pitchFamily="2" charset="-7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09600" y="2590800"/>
            <a:ext cx="7772400" cy="1295400"/>
          </a:xfrm>
        </p:spPr>
        <p:txBody>
          <a:bodyPr>
            <a:normAutofit fontScale="90000"/>
          </a:bodyPr>
          <a:lstStyle/>
          <a:p>
            <a:pPr rtl="1"/>
            <a:r>
              <a:rPr lang="fa-IR" altLang="zh-CN" sz="6000" dirty="0" smtClean="0">
                <a:solidFill>
                  <a:srgbClr val="00B0F0"/>
                </a:solidFill>
                <a:cs typeface="B Fantezy" pitchFamily="2" charset="-78"/>
              </a:rPr>
              <a:t>مختصری  از دستور های برنامه اتوکد</a:t>
            </a:r>
            <a:endParaRPr lang="zh-CN" altLang="en-US" sz="6000" dirty="0">
              <a:solidFill>
                <a:srgbClr val="00B0F0"/>
              </a:solidFill>
              <a:cs typeface="B Fantezy" pitchFamily="2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6400800" cy="4648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Array</a:t>
            </a:r>
          </a:p>
          <a:p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فرمان چیدن یا آرایش به عبارتی کپی چند گانه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Rotate</a:t>
            </a:r>
          </a:p>
          <a:p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به معنی چرخش، با این دستور میتوانید موضوع یا موضوعات انتخاب شده را به اندازه دلخواه چرخش دهید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Scale</a:t>
            </a:r>
          </a:p>
          <a:p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با این دستورمیتوان اشکال موجود را به اندازه دلخواه بزرگ یا کوچک کرد</a:t>
            </a:r>
            <a:endParaRPr lang="en-US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62000"/>
            <a:ext cx="64008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Chamfer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 فرمان پخ زدن موضوع(زاویه)</a:t>
            </a:r>
          </a:p>
          <a:p>
            <a:pPr rtl="1"/>
            <a:endParaRPr lang="fa-IR" dirty="0" smtClean="0">
              <a:solidFill>
                <a:srgbClr val="0070C0"/>
              </a:solidFill>
              <a:cs typeface="B Nazanin" pitchFamily="2" charset="-78"/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Fillet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فرمان گرد کردن موضوع (زاویه)</a:t>
            </a:r>
          </a:p>
          <a:p>
            <a:pPr rtl="1"/>
            <a:endParaRPr lang="fa-IR" dirty="0" smtClean="0">
              <a:solidFill>
                <a:srgbClr val="0070C0"/>
              </a:solidFill>
              <a:cs typeface="B Nazanin" pitchFamily="2" charset="-78"/>
            </a:endParaRPr>
          </a:p>
          <a:p>
            <a:pPr rtl="1"/>
            <a:r>
              <a:rPr lang="en-US" dirty="0" smtClean="0">
                <a:solidFill>
                  <a:srgbClr val="7030A0"/>
                </a:solidFill>
              </a:rPr>
              <a:t>Explode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از هم پاشیدن ، جدا کردن</a:t>
            </a:r>
            <a:endParaRPr lang="en-US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600"/>
            <a:ext cx="6400800" cy="5638800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Hatch</a:t>
            </a:r>
          </a:p>
          <a:p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از این فرمان برای هاشور زدن استفاده میشود</a:t>
            </a:r>
          </a:p>
          <a:p>
            <a:endParaRPr lang="fa-IR" dirty="0" smtClean="0"/>
          </a:p>
          <a:p>
            <a:r>
              <a:rPr lang="en-US" dirty="0" smtClean="0">
                <a:solidFill>
                  <a:srgbClr val="7030A0"/>
                </a:solidFill>
              </a:rPr>
              <a:t>D text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این فرمان به منظور اضافه کردن متن نوشتاری به نقشه استفاده میشود</a:t>
            </a:r>
          </a:p>
          <a:p>
            <a:pPr rtl="1"/>
            <a:endParaRPr lang="fa-IR" dirty="0" smtClean="0"/>
          </a:p>
          <a:p>
            <a:pPr rtl="1"/>
            <a:r>
              <a:rPr lang="en-US" dirty="0" smtClean="0">
                <a:solidFill>
                  <a:srgbClr val="7030A0"/>
                </a:solidFill>
              </a:rPr>
              <a:t>Dimension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فرمان اندازه گیری</a:t>
            </a:r>
            <a:endParaRPr lang="en-US" dirty="0" smtClean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838200"/>
            <a:ext cx="6400800" cy="4572000"/>
          </a:xfrm>
        </p:spPr>
        <p:txBody>
          <a:bodyPr/>
          <a:lstStyle/>
          <a:p>
            <a:pPr rtl="1"/>
            <a:endParaRPr lang="fa-IR" dirty="0" smtClean="0">
              <a:solidFill>
                <a:srgbClr val="FF0000"/>
              </a:solidFill>
            </a:endParaRPr>
          </a:p>
          <a:p>
            <a:pPr rtl="1"/>
            <a:r>
              <a:rPr lang="fa-IR" dirty="0" smtClean="0">
                <a:solidFill>
                  <a:srgbClr val="FF0000"/>
                </a:solidFill>
                <a:cs typeface="B Fantezy" pitchFamily="2" charset="-78"/>
              </a:rPr>
              <a:t>امید وارم خواسته شما را براورده کرده باشم</a:t>
            </a:r>
          </a:p>
          <a:p>
            <a:pPr rtl="1"/>
            <a:endParaRPr lang="fa-IR" dirty="0" smtClean="0"/>
          </a:p>
          <a:p>
            <a:pPr rtl="1"/>
            <a:endParaRPr lang="fa-IR" dirty="0" smtClean="0"/>
          </a:p>
          <a:p>
            <a:pPr rtl="1"/>
            <a:r>
              <a:rPr lang="fa-IR" dirty="0" smtClean="0">
                <a:solidFill>
                  <a:srgbClr val="00B0F0"/>
                </a:solidFill>
                <a:cs typeface="B Fantezy" pitchFamily="2" charset="-78"/>
              </a:rPr>
              <a:t>تهیه کننده :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Fantezy" pitchFamily="2" charset="-78"/>
              </a:rPr>
              <a:t>جواد غلامی</a:t>
            </a:r>
            <a:endParaRPr lang="en-US" dirty="0">
              <a:solidFill>
                <a:srgbClr val="0070C0"/>
              </a:solidFill>
              <a:cs typeface="B Fantezy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solidFill>
                  <a:srgbClr val="7030A0"/>
                </a:solidFill>
              </a:rPr>
              <a:t>Draw</a:t>
            </a:r>
            <a:endParaRPr lang="zh-CN" altLang="en-US" sz="3200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2667000"/>
          </a:xfrm>
        </p:spPr>
        <p:txBody>
          <a:bodyPr/>
          <a:lstStyle/>
          <a:p>
            <a:pPr algn="r" rtl="1"/>
            <a:r>
              <a:rPr lang="fa-IR" altLang="zh-CN" dirty="0" smtClean="0">
                <a:solidFill>
                  <a:srgbClr val="0070C0"/>
                </a:solidFill>
              </a:rPr>
              <a:t>دستورات ترسیمی را میتوان از این منو یافت</a:t>
            </a:r>
          </a:p>
          <a:p>
            <a:pPr algn="r" rtl="1"/>
            <a:r>
              <a:rPr lang="fa-IR" altLang="zh-CN" dirty="0" smtClean="0">
                <a:solidFill>
                  <a:srgbClr val="0070C0"/>
                </a:solidFill>
              </a:rPr>
              <a:t>مثل فرمان </a:t>
            </a:r>
            <a:r>
              <a:rPr lang="en-US" altLang="zh-CN" dirty="0" smtClean="0">
                <a:solidFill>
                  <a:srgbClr val="0070C0"/>
                </a:solidFill>
              </a:rPr>
              <a:t>Line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sz="3200" dirty="0" smtClean="0">
                <a:solidFill>
                  <a:srgbClr val="7030A0"/>
                </a:solidFill>
              </a:rPr>
              <a:t>Line</a:t>
            </a:r>
            <a:r>
              <a:rPr lang="fa-IR" dirty="0" smtClean="0">
                <a:solidFill>
                  <a:srgbClr val="7030A0"/>
                </a:solidFill>
              </a:rPr>
              <a:t/>
            </a:r>
            <a:br>
              <a:rPr lang="fa-IR" dirty="0" smtClean="0">
                <a:solidFill>
                  <a:srgbClr val="7030A0"/>
                </a:solidFill>
              </a:rPr>
            </a:b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فرمان ترسیم خط</a:t>
            </a:r>
            <a:endParaRPr lang="en-US" sz="3200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Erase</a:t>
            </a:r>
          </a:p>
          <a:p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برای پاک یا حذف موضوعات ترسیم شده استفاده میشود</a:t>
            </a:r>
            <a:endParaRPr lang="en-US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altLang="zh-CN" sz="3600" dirty="0" smtClean="0">
                <a:solidFill>
                  <a:srgbClr val="7030A0"/>
                </a:solidFill>
              </a:rPr>
              <a:t>Circle</a:t>
            </a:r>
            <a:r>
              <a:rPr lang="fa-IR" altLang="zh-CN" dirty="0" smtClean="0"/>
              <a:t/>
            </a:r>
            <a:br>
              <a:rPr lang="fa-IR" altLang="zh-CN" dirty="0" smtClean="0"/>
            </a:br>
            <a:r>
              <a:rPr lang="fa-IR" altLang="zh-CN" sz="3200" dirty="0" smtClean="0">
                <a:solidFill>
                  <a:srgbClr val="0070C0"/>
                </a:solidFill>
              </a:rPr>
              <a:t> ترسیم دایره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80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en-US" altLang="zh-CN" dirty="0" smtClean="0">
                <a:solidFill>
                  <a:srgbClr val="7030A0"/>
                </a:solidFill>
              </a:rPr>
              <a:t>3p</a:t>
            </a:r>
            <a:r>
              <a:rPr lang="fa-IR" altLang="zh-CN" dirty="0" smtClean="0">
                <a:solidFill>
                  <a:srgbClr val="7030A0"/>
                </a:solidFill>
              </a:rPr>
              <a:t> یا سه نقطه </a:t>
            </a:r>
            <a:r>
              <a:rPr lang="fa-IR" altLang="zh-CN" dirty="0" smtClean="0"/>
              <a:t>: </a:t>
            </a:r>
            <a:r>
              <a:rPr lang="fa-IR" altLang="zh-CN" dirty="0" smtClean="0">
                <a:solidFill>
                  <a:srgbClr val="0070C0"/>
                </a:solidFill>
              </a:rPr>
              <a:t>بااین گزینهمیتوان با وارد کردنسه نقطه روی محیط دایره ، شکل دایره راترسیم کرد </a:t>
            </a:r>
            <a:r>
              <a:rPr lang="fa-IR" altLang="zh-CN" dirty="0" smtClean="0"/>
              <a:t>.</a:t>
            </a:r>
          </a:p>
          <a:p>
            <a:pPr algn="r" rtl="1"/>
            <a:endParaRPr lang="fa-IR" altLang="zh-CN" dirty="0" smtClean="0"/>
          </a:p>
          <a:p>
            <a:pPr algn="r" rtl="1"/>
            <a:r>
              <a:rPr lang="en-US" altLang="zh-CN" dirty="0" smtClean="0">
                <a:solidFill>
                  <a:srgbClr val="7030A0"/>
                </a:solidFill>
              </a:rPr>
              <a:t>2p</a:t>
            </a:r>
            <a:r>
              <a:rPr lang="fa-IR" altLang="zh-CN" dirty="0" smtClean="0">
                <a:solidFill>
                  <a:srgbClr val="7030A0"/>
                </a:solidFill>
              </a:rPr>
              <a:t>یا دونقطه </a:t>
            </a:r>
            <a:r>
              <a:rPr lang="fa-IR" altLang="zh-CN" dirty="0" smtClean="0"/>
              <a:t>: </a:t>
            </a:r>
            <a:r>
              <a:rPr lang="fa-IR" altLang="zh-CN" dirty="0" smtClean="0">
                <a:solidFill>
                  <a:srgbClr val="0070C0"/>
                </a:solidFill>
              </a:rPr>
              <a:t>به وسیله دو نقطه دایره ترسیم میشود .</a:t>
            </a:r>
          </a:p>
          <a:p>
            <a:pPr algn="r" rtl="1"/>
            <a:endParaRPr lang="fa-IR" altLang="zh-CN" dirty="0" smtClean="0">
              <a:solidFill>
                <a:srgbClr val="0070C0"/>
              </a:solidFill>
            </a:endParaRPr>
          </a:p>
          <a:p>
            <a:pPr algn="r" rtl="1"/>
            <a:r>
              <a:rPr lang="en-US" altLang="zh-CN" dirty="0" smtClean="0">
                <a:solidFill>
                  <a:srgbClr val="7030A0"/>
                </a:solidFill>
              </a:rPr>
              <a:t>TTR</a:t>
            </a:r>
            <a:r>
              <a:rPr lang="fa-IR" altLang="zh-CN" dirty="0" smtClean="0">
                <a:solidFill>
                  <a:srgbClr val="0070C0"/>
                </a:solidFill>
              </a:rPr>
              <a:t> </a:t>
            </a:r>
            <a:r>
              <a:rPr lang="fa-IR" altLang="zh-CN" dirty="0" smtClean="0">
                <a:solidFill>
                  <a:srgbClr val="7030A0"/>
                </a:solidFill>
              </a:rPr>
              <a:t>:</a:t>
            </a:r>
            <a:r>
              <a:rPr lang="fa-IR" altLang="zh-CN" dirty="0" smtClean="0">
                <a:solidFill>
                  <a:srgbClr val="0070C0"/>
                </a:solidFill>
              </a:rPr>
              <a:t>با این گزینه میتوان دایره ای ترسیم کرد که با شعاع خاصی مماس بر دو موضوع است </a:t>
            </a:r>
            <a:r>
              <a:rPr lang="fa-IR" altLang="zh-CN" dirty="0" smtClean="0"/>
              <a:t>.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20573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Rectangle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از این فرمان برای ترسیم مربع یا مستطیل استفاده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میشود</a:t>
            </a:r>
            <a:r>
              <a:rPr lang="fa-IR" dirty="0" smtClean="0">
                <a:cs typeface="B Nazanin" pitchFamily="2" charset="-78"/>
              </a:rPr>
              <a:t> </a:t>
            </a:r>
            <a:r>
              <a:rPr lang="fa-IR" dirty="0" smtClean="0"/>
              <a:t>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3500" dirty="0" smtClean="0">
                <a:solidFill>
                  <a:srgbClr val="7030A0"/>
                </a:solidFill>
              </a:rPr>
              <a:t>Polygon</a:t>
            </a:r>
          </a:p>
          <a:p>
            <a:r>
              <a:rPr lang="fa-IR" sz="3800" dirty="0" smtClean="0">
                <a:solidFill>
                  <a:srgbClr val="0070C0"/>
                </a:solidFill>
                <a:cs typeface="B Nazanin" pitchFamily="2" charset="-78"/>
              </a:rPr>
              <a:t>فرمان ترسیم چند ضلعی</a:t>
            </a:r>
          </a:p>
          <a:p>
            <a:r>
              <a:rPr lang="fa-IR" sz="3800" dirty="0" smtClean="0">
                <a:solidFill>
                  <a:srgbClr val="0070C0"/>
                </a:solidFill>
                <a:cs typeface="B Nazanin" pitchFamily="2" charset="-78"/>
              </a:rPr>
              <a:t>برای اجرای این دستور کافی است سه حرف اول آن را تایپ واینتر کرد</a:t>
            </a:r>
            <a:endParaRPr lang="en-US" sz="3800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12191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Arc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sz="2700" dirty="0" smtClean="0">
                <a:solidFill>
                  <a:srgbClr val="0070C0"/>
                </a:solidFill>
                <a:cs typeface="B Nazanin" pitchFamily="2" charset="-78"/>
              </a:rPr>
              <a:t>این فرمان برای ترسیم کمان که قسمتی از دایره است استفاده میشود</a:t>
            </a:r>
            <a:endParaRPr lang="en-US" sz="2700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667000"/>
            <a:ext cx="8229600" cy="2971800"/>
          </a:xfrm>
        </p:spPr>
        <p:txBody>
          <a:bodyPr/>
          <a:lstStyle/>
          <a:p>
            <a:r>
              <a:rPr lang="fa-IR" sz="2800" dirty="0" smtClean="0">
                <a:solidFill>
                  <a:srgbClr val="0070C0"/>
                </a:solidFill>
                <a:cs typeface="B Nazanin" pitchFamily="2" charset="-78"/>
              </a:rPr>
              <a:t>مواردی که در ترسیم کمان استفاده میشود</a:t>
            </a:r>
          </a:p>
          <a:p>
            <a:pPr algn="r" rtl="1"/>
            <a:r>
              <a:rPr lang="en-US" sz="1800" dirty="0" smtClean="0">
                <a:solidFill>
                  <a:srgbClr val="00B0F0"/>
                </a:solidFill>
              </a:rPr>
              <a:t>Start </a:t>
            </a:r>
            <a:r>
              <a:rPr lang="fa-IR" sz="1800" dirty="0" smtClean="0"/>
              <a:t> </a:t>
            </a:r>
            <a:r>
              <a:rPr lang="fa-IR" sz="1800" dirty="0" smtClean="0">
                <a:solidFill>
                  <a:srgbClr val="0070C0"/>
                </a:solidFill>
                <a:cs typeface="B Nazanin" pitchFamily="2" charset="-78"/>
              </a:rPr>
              <a:t>به معنی شروع که منظور ابتدای کمان است(جهت حرکت خلاف عقربه های ساعت) </a:t>
            </a:r>
          </a:p>
          <a:p>
            <a:pPr algn="r" rtl="1"/>
            <a:r>
              <a:rPr lang="fa-IR" sz="1800" dirty="0" smtClean="0"/>
              <a:t> </a:t>
            </a:r>
            <a:r>
              <a:rPr lang="en-US" sz="1800" dirty="0" smtClean="0">
                <a:solidFill>
                  <a:srgbClr val="00B0F0"/>
                </a:solidFill>
              </a:rPr>
              <a:t>End </a:t>
            </a:r>
            <a:r>
              <a:rPr lang="fa-IR" sz="1800" dirty="0" smtClean="0"/>
              <a:t> </a:t>
            </a:r>
            <a:r>
              <a:rPr lang="fa-IR" sz="1800" dirty="0" smtClean="0">
                <a:solidFill>
                  <a:srgbClr val="0070C0"/>
                </a:solidFill>
                <a:cs typeface="B Nazanin" pitchFamily="2" charset="-78"/>
              </a:rPr>
              <a:t>به معنی انتهای کمان</a:t>
            </a:r>
            <a:endParaRPr lang="en-US" sz="1800" dirty="0" smtClean="0">
              <a:solidFill>
                <a:srgbClr val="0070C0"/>
              </a:solidFill>
              <a:cs typeface="B Nazanin" pitchFamily="2" charset="-78"/>
            </a:endParaRPr>
          </a:p>
          <a:p>
            <a:pPr algn="r" rtl="1"/>
            <a:r>
              <a:rPr lang="en-US" sz="1800" dirty="0" smtClean="0">
                <a:solidFill>
                  <a:srgbClr val="00B0F0"/>
                </a:solidFill>
              </a:rPr>
              <a:t>Center </a:t>
            </a:r>
            <a:r>
              <a:rPr lang="fa-IR" sz="1800" dirty="0" smtClean="0"/>
              <a:t> </a:t>
            </a:r>
            <a:r>
              <a:rPr lang="fa-IR" sz="1800" dirty="0" smtClean="0">
                <a:solidFill>
                  <a:srgbClr val="0070C0"/>
                </a:solidFill>
                <a:cs typeface="B Nazanin" pitchFamily="2" charset="-78"/>
              </a:rPr>
              <a:t>به معنی مرکز کمان که در واقع مرکز دایره ایست که این کمان قسمتی از آن است</a:t>
            </a:r>
            <a:r>
              <a:rPr lang="fa-IR" sz="1800" dirty="0" smtClean="0"/>
              <a:t> </a:t>
            </a:r>
          </a:p>
          <a:p>
            <a:pPr algn="r" rtl="1"/>
            <a:r>
              <a:rPr lang="en-US" sz="1800" dirty="0" smtClean="0">
                <a:solidFill>
                  <a:srgbClr val="00B0F0"/>
                </a:solidFill>
              </a:rPr>
              <a:t>Angle </a:t>
            </a:r>
            <a:r>
              <a:rPr lang="en-US" sz="1800" dirty="0" smtClean="0"/>
              <a:t> </a:t>
            </a:r>
            <a:r>
              <a:rPr lang="fa-IR" sz="1800" dirty="0" smtClean="0"/>
              <a:t> </a:t>
            </a:r>
            <a:r>
              <a:rPr lang="fa-IR" sz="1800" dirty="0" smtClean="0">
                <a:solidFill>
                  <a:srgbClr val="0070C0"/>
                </a:solidFill>
                <a:cs typeface="B Nazanin" pitchFamily="2" charset="-78"/>
              </a:rPr>
              <a:t>به معنی زاویه  و منظور زاویه بین دونقطه شروع وپایان بطوریکه فرض کنید از این دو نقطه شعاع های کمان ترسیم شده باش.</a:t>
            </a:r>
          </a:p>
          <a:p>
            <a:pPr algn="r" rtl="1"/>
            <a:r>
              <a:rPr lang="en-US" sz="1800" dirty="0" smtClean="0">
                <a:solidFill>
                  <a:srgbClr val="00B0F0"/>
                </a:solidFill>
              </a:rPr>
              <a:t> Radius </a:t>
            </a:r>
            <a:r>
              <a:rPr lang="fa-IR" sz="1800" dirty="0" smtClean="0"/>
              <a:t> </a:t>
            </a:r>
            <a:r>
              <a:rPr lang="fa-IR" sz="1800" dirty="0" smtClean="0">
                <a:solidFill>
                  <a:srgbClr val="0070C0"/>
                </a:solidFill>
                <a:cs typeface="B Nazanin" pitchFamily="2" charset="-78"/>
              </a:rPr>
              <a:t>به معنی شعاع که همان کمان است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85800"/>
            <a:ext cx="7543800" cy="13715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Ellipse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fa-IR" sz="3200" dirty="0" smtClean="0">
                <a:solidFill>
                  <a:srgbClr val="0070C0"/>
                </a:solidFill>
                <a:cs typeface="B Nazanin" pitchFamily="2" charset="-78"/>
              </a:rPr>
              <a:t>فرمان ترسیم بیضی</a:t>
            </a:r>
            <a:endParaRPr lang="en-US" sz="3200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14600"/>
            <a:ext cx="6400800" cy="3124200"/>
          </a:xfrm>
        </p:spPr>
        <p:txBody>
          <a:bodyPr/>
          <a:lstStyle/>
          <a:p>
            <a:r>
              <a:rPr lang="en-US" dirty="0" err="1" smtClean="0">
                <a:solidFill>
                  <a:srgbClr val="7030A0"/>
                </a:solidFill>
              </a:rPr>
              <a:t>Polyline</a:t>
            </a:r>
            <a:endParaRPr lang="en-US" dirty="0" smtClean="0">
              <a:solidFill>
                <a:srgbClr val="7030A0"/>
              </a:solidFill>
            </a:endParaRPr>
          </a:p>
          <a:p>
            <a:pPr rtl="1"/>
            <a:r>
              <a:rPr lang="en-US" dirty="0" smtClean="0"/>
              <a:t>  </a:t>
            </a:r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ترسیم خطوط یکپارچه</a:t>
            </a:r>
          </a:p>
          <a:p>
            <a:pPr rtl="1"/>
            <a:endParaRPr lang="fa-IR" dirty="0" smtClean="0">
              <a:solidFill>
                <a:srgbClr val="0070C0"/>
              </a:solidFill>
              <a:cs typeface="B Nazanin" pitchFamily="2" charset="-78"/>
            </a:endParaRPr>
          </a:p>
          <a:p>
            <a:pPr rtl="1"/>
            <a:r>
              <a:rPr lang="en-US" dirty="0" smtClean="0">
                <a:solidFill>
                  <a:srgbClr val="7030A0"/>
                </a:solidFill>
              </a:rPr>
              <a:t>Multiline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ترسیم چند خطی</a:t>
            </a:r>
            <a:endParaRPr lang="en-US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en-US" sz="3200" dirty="0" smtClean="0">
                <a:solidFill>
                  <a:srgbClr val="7030A0"/>
                </a:solidFill>
              </a:rPr>
              <a:t>Modify</a:t>
            </a:r>
            <a:r>
              <a:rPr lang="fa-IR" sz="3200" dirty="0" smtClean="0"/>
              <a:t/>
            </a:r>
            <a:br>
              <a:rPr lang="fa-IR" sz="3200" dirty="0" smtClean="0"/>
            </a:br>
            <a:r>
              <a:rPr lang="fa-IR" sz="3600" dirty="0" smtClean="0">
                <a:solidFill>
                  <a:srgbClr val="0070C0"/>
                </a:solidFill>
                <a:cs typeface="B Nazanin" pitchFamily="2" charset="-78"/>
              </a:rPr>
              <a:t>ویرایشی</a:t>
            </a:r>
            <a:r>
              <a:rPr lang="en-US" sz="3600" dirty="0" smtClean="0">
                <a:solidFill>
                  <a:srgbClr val="0070C0"/>
                </a:solidFill>
                <a:cs typeface="B Nazanin" pitchFamily="2" charset="-78"/>
              </a:rPr>
              <a:t> </a:t>
            </a:r>
            <a:r>
              <a:rPr lang="fa-IR" sz="3600" dirty="0" smtClean="0">
                <a:solidFill>
                  <a:srgbClr val="0070C0"/>
                </a:solidFill>
                <a:cs typeface="B Nazanin" pitchFamily="2" charset="-78"/>
              </a:rPr>
              <a:t>نوارابزار</a:t>
            </a:r>
            <a:endParaRPr lang="en-US" sz="3600" dirty="0">
              <a:solidFill>
                <a:srgbClr val="0070C0"/>
              </a:solidFill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657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Copy</a:t>
            </a:r>
          </a:p>
          <a:p>
            <a:r>
              <a:rPr lang="fa-IR" sz="2800" dirty="0" smtClean="0">
                <a:solidFill>
                  <a:srgbClr val="0070C0"/>
                </a:solidFill>
                <a:cs typeface="B Nazanin" pitchFamily="2" charset="-78"/>
              </a:rPr>
              <a:t>فرمان نسخه برداری یا همان کپی از موضوعات ترسیم شده</a:t>
            </a:r>
          </a:p>
          <a:p>
            <a:r>
              <a:rPr lang="en-US" sz="2800" dirty="0" smtClean="0">
                <a:solidFill>
                  <a:srgbClr val="7030A0"/>
                </a:solidFill>
              </a:rPr>
              <a:t>Trim</a:t>
            </a:r>
          </a:p>
          <a:p>
            <a:r>
              <a:rPr lang="fa-IR" sz="2800" dirty="0" smtClean="0">
                <a:solidFill>
                  <a:srgbClr val="0070C0"/>
                </a:solidFill>
                <a:cs typeface="B Nazanin" pitchFamily="2" charset="-78"/>
              </a:rPr>
              <a:t>جهت برش یا قطع</a:t>
            </a:r>
          </a:p>
          <a:p>
            <a:r>
              <a:rPr lang="fa-IR" sz="2800" dirty="0" smtClean="0">
                <a:solidFill>
                  <a:srgbClr val="0070C0"/>
                </a:solidFill>
                <a:cs typeface="B Nazanin" pitchFamily="2" charset="-78"/>
              </a:rPr>
              <a:t>به وسیله این دستور میتوانید قسمتهای اضافی ترسمیات را که نمیتوان با پاک کن پاک کرد را براحتی پاک کرد</a:t>
            </a:r>
            <a:endParaRPr lang="en-US" sz="2800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"/>
            <a:ext cx="6400800" cy="5334000"/>
          </a:xfrm>
        </p:spPr>
        <p:txBody>
          <a:bodyPr/>
          <a:lstStyle/>
          <a:p>
            <a:pPr rtl="1"/>
            <a:r>
              <a:rPr lang="en-US" dirty="0" smtClean="0">
                <a:solidFill>
                  <a:srgbClr val="7030A0"/>
                </a:solidFill>
              </a:rPr>
              <a:t>Mirror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به معنی آینه جهت ترسیم قرینه موضوع یا</a:t>
            </a:r>
            <a:r>
              <a:rPr lang="fa-IR" dirty="0" smtClean="0"/>
              <a:t> </a:t>
            </a:r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موضوعات استفاده میشود</a:t>
            </a:r>
          </a:p>
          <a:p>
            <a:pPr rtl="1"/>
            <a:r>
              <a:rPr lang="en-US" dirty="0" smtClean="0">
                <a:solidFill>
                  <a:srgbClr val="7030A0"/>
                </a:solidFill>
              </a:rPr>
              <a:t>Move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به معنی حرکت وبرای جابجایی موضوعات استفاده میشود</a:t>
            </a:r>
          </a:p>
          <a:p>
            <a:pPr rtl="1"/>
            <a:r>
              <a:rPr lang="en-US" dirty="0" smtClean="0">
                <a:solidFill>
                  <a:srgbClr val="7030A0"/>
                </a:solidFill>
              </a:rPr>
              <a:t>Offset</a:t>
            </a:r>
          </a:p>
          <a:p>
            <a:pPr rtl="1"/>
            <a:r>
              <a:rPr lang="fa-IR" dirty="0" smtClean="0">
                <a:solidFill>
                  <a:srgbClr val="0070C0"/>
                </a:solidFill>
                <a:cs typeface="B Nazanin" pitchFamily="2" charset="-78"/>
              </a:rPr>
              <a:t>کپی با فاصله معین ، همان ترسیم موازی موضوعات است</a:t>
            </a:r>
            <a:endParaRPr lang="en-US" dirty="0">
              <a:solidFill>
                <a:srgbClr val="0070C0"/>
              </a:solidFill>
              <a:cs typeface="B Nazanin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nd_forma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Pond_format</Template>
  <TotalTime>125</TotalTime>
  <Words>367</Words>
  <Application>Microsoft Office PowerPoint</Application>
  <PresentationFormat>On-screen Show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宋体</vt:lpstr>
      <vt:lpstr>Arial</vt:lpstr>
      <vt:lpstr>B Fantezy</vt:lpstr>
      <vt:lpstr>B Nazanin</vt:lpstr>
      <vt:lpstr>B Titr</vt:lpstr>
      <vt:lpstr>Calibri</vt:lpstr>
      <vt:lpstr>Tahoma</vt:lpstr>
      <vt:lpstr>Times New Roman</vt:lpstr>
      <vt:lpstr>Pond_format</vt:lpstr>
      <vt:lpstr>مختصری  از دستور های برنامه اتوکد</vt:lpstr>
      <vt:lpstr>Draw</vt:lpstr>
      <vt:lpstr>Line فرمان ترسیم خط</vt:lpstr>
      <vt:lpstr>Circle  ترسیم دایره</vt:lpstr>
      <vt:lpstr>Rectangle از این فرمان برای ترسیم مربع یا مستطیل استفاده میشود .</vt:lpstr>
      <vt:lpstr>Arc این فرمان برای ترسیم کمان که قسمتی از دایره است استفاده میشود</vt:lpstr>
      <vt:lpstr>Ellipse فرمان ترسیم بیضی</vt:lpstr>
      <vt:lpstr> Modify ویرایشی نوارابزار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دستور های برنامه اتوکد</dc:title>
  <dc:creator>ABALFAZL RAYANE</dc:creator>
  <cp:lastModifiedBy>omid</cp:lastModifiedBy>
  <cp:revision>17</cp:revision>
  <dcterms:created xsi:type="dcterms:W3CDTF">2013-03-07T19:09:00Z</dcterms:created>
  <dcterms:modified xsi:type="dcterms:W3CDTF">2018-06-02T09:48:32Z</dcterms:modified>
</cp:coreProperties>
</file>