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70" r:id="rId13"/>
    <p:sldId id="276"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5"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EC2A72-CD97-4C5E-A151-B2A1C234DA9F}" type="datetimeFigureOut">
              <a:rPr lang="en-US" smtClean="0"/>
              <a:t>8/16/2015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EC4125-D4A1-4698-9E2C-A6513237F886}" type="slidenum">
              <a:rPr lang="en-US" smtClean="0"/>
              <a:t>‹#›</a:t>
            </a:fld>
            <a:endParaRPr lang="en-US" dirty="0"/>
          </a:p>
        </p:txBody>
      </p:sp>
    </p:spTree>
    <p:extLst>
      <p:ext uri="{BB962C8B-B14F-4D97-AF65-F5344CB8AC3E}">
        <p14:creationId xmlns:p14="http://schemas.microsoft.com/office/powerpoint/2010/main" val="311723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C2A72-CD97-4C5E-A151-B2A1C234DA9F}" type="datetimeFigureOut">
              <a:rPr lang="en-US" smtClean="0"/>
              <a:t>8/16/2015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EC4125-D4A1-4698-9E2C-A6513237F886}" type="slidenum">
              <a:rPr lang="en-US" smtClean="0"/>
              <a:t>‹#›</a:t>
            </a:fld>
            <a:endParaRPr lang="en-US" dirty="0"/>
          </a:p>
        </p:txBody>
      </p:sp>
    </p:spTree>
    <p:extLst>
      <p:ext uri="{BB962C8B-B14F-4D97-AF65-F5344CB8AC3E}">
        <p14:creationId xmlns:p14="http://schemas.microsoft.com/office/powerpoint/2010/main" val="266739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C2A72-CD97-4C5E-A151-B2A1C234DA9F}" type="datetimeFigureOut">
              <a:rPr lang="en-US" smtClean="0"/>
              <a:t>8/16/2015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EC4125-D4A1-4698-9E2C-A6513237F886}" type="slidenum">
              <a:rPr lang="en-US" smtClean="0"/>
              <a:t>‹#›</a:t>
            </a:fld>
            <a:endParaRPr lang="en-US" dirty="0"/>
          </a:p>
        </p:txBody>
      </p:sp>
    </p:spTree>
    <p:extLst>
      <p:ext uri="{BB962C8B-B14F-4D97-AF65-F5344CB8AC3E}">
        <p14:creationId xmlns:p14="http://schemas.microsoft.com/office/powerpoint/2010/main" val="38554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C2A72-CD97-4C5E-A151-B2A1C234DA9F}" type="datetimeFigureOut">
              <a:rPr lang="en-US" smtClean="0"/>
              <a:t>8/16/2015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EC4125-D4A1-4698-9E2C-A6513237F886}" type="slidenum">
              <a:rPr lang="en-US" smtClean="0"/>
              <a:t>‹#›</a:t>
            </a:fld>
            <a:endParaRPr lang="en-US" dirty="0"/>
          </a:p>
        </p:txBody>
      </p:sp>
    </p:spTree>
    <p:extLst>
      <p:ext uri="{BB962C8B-B14F-4D97-AF65-F5344CB8AC3E}">
        <p14:creationId xmlns:p14="http://schemas.microsoft.com/office/powerpoint/2010/main" val="408560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C2A72-CD97-4C5E-A151-B2A1C234DA9F}" type="datetimeFigureOut">
              <a:rPr lang="en-US" smtClean="0"/>
              <a:t>8/16/2015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EC4125-D4A1-4698-9E2C-A6513237F886}" type="slidenum">
              <a:rPr lang="en-US" smtClean="0"/>
              <a:t>‹#›</a:t>
            </a:fld>
            <a:endParaRPr lang="en-US" dirty="0"/>
          </a:p>
        </p:txBody>
      </p:sp>
    </p:spTree>
    <p:extLst>
      <p:ext uri="{BB962C8B-B14F-4D97-AF65-F5344CB8AC3E}">
        <p14:creationId xmlns:p14="http://schemas.microsoft.com/office/powerpoint/2010/main" val="154991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C2A72-CD97-4C5E-A151-B2A1C234DA9F}" type="datetimeFigureOut">
              <a:rPr lang="en-US" smtClean="0"/>
              <a:t>8/16/2015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EC4125-D4A1-4698-9E2C-A6513237F886}" type="slidenum">
              <a:rPr lang="en-US" smtClean="0"/>
              <a:t>‹#›</a:t>
            </a:fld>
            <a:endParaRPr lang="en-US" dirty="0"/>
          </a:p>
        </p:txBody>
      </p:sp>
    </p:spTree>
    <p:extLst>
      <p:ext uri="{BB962C8B-B14F-4D97-AF65-F5344CB8AC3E}">
        <p14:creationId xmlns:p14="http://schemas.microsoft.com/office/powerpoint/2010/main" val="268705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EC2A72-CD97-4C5E-A151-B2A1C234DA9F}" type="datetimeFigureOut">
              <a:rPr lang="en-US" smtClean="0"/>
              <a:t>8/16/2015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EC4125-D4A1-4698-9E2C-A6513237F886}" type="slidenum">
              <a:rPr lang="en-US" smtClean="0"/>
              <a:t>‹#›</a:t>
            </a:fld>
            <a:endParaRPr lang="en-US" dirty="0"/>
          </a:p>
        </p:txBody>
      </p:sp>
    </p:spTree>
    <p:extLst>
      <p:ext uri="{BB962C8B-B14F-4D97-AF65-F5344CB8AC3E}">
        <p14:creationId xmlns:p14="http://schemas.microsoft.com/office/powerpoint/2010/main" val="315786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EC2A72-CD97-4C5E-A151-B2A1C234DA9F}" type="datetimeFigureOut">
              <a:rPr lang="en-US" smtClean="0"/>
              <a:t>8/16/2015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EC4125-D4A1-4698-9E2C-A6513237F886}" type="slidenum">
              <a:rPr lang="en-US" smtClean="0"/>
              <a:t>‹#›</a:t>
            </a:fld>
            <a:endParaRPr lang="en-US" dirty="0"/>
          </a:p>
        </p:txBody>
      </p:sp>
    </p:spTree>
    <p:extLst>
      <p:ext uri="{BB962C8B-B14F-4D97-AF65-F5344CB8AC3E}">
        <p14:creationId xmlns:p14="http://schemas.microsoft.com/office/powerpoint/2010/main" val="2589324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C2A72-CD97-4C5E-A151-B2A1C234DA9F}" type="datetimeFigureOut">
              <a:rPr lang="en-US" smtClean="0"/>
              <a:t>8/16/2015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EC4125-D4A1-4698-9E2C-A6513237F886}" type="slidenum">
              <a:rPr lang="en-US" smtClean="0"/>
              <a:t>‹#›</a:t>
            </a:fld>
            <a:endParaRPr lang="en-US" dirty="0"/>
          </a:p>
        </p:txBody>
      </p:sp>
    </p:spTree>
    <p:extLst>
      <p:ext uri="{BB962C8B-B14F-4D97-AF65-F5344CB8AC3E}">
        <p14:creationId xmlns:p14="http://schemas.microsoft.com/office/powerpoint/2010/main" val="330030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C2A72-CD97-4C5E-A151-B2A1C234DA9F}" type="datetimeFigureOut">
              <a:rPr lang="en-US" smtClean="0"/>
              <a:t>8/16/2015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EC4125-D4A1-4698-9E2C-A6513237F886}" type="slidenum">
              <a:rPr lang="en-US" smtClean="0"/>
              <a:t>‹#›</a:t>
            </a:fld>
            <a:endParaRPr lang="en-US" dirty="0"/>
          </a:p>
        </p:txBody>
      </p:sp>
    </p:spTree>
    <p:extLst>
      <p:ext uri="{BB962C8B-B14F-4D97-AF65-F5344CB8AC3E}">
        <p14:creationId xmlns:p14="http://schemas.microsoft.com/office/powerpoint/2010/main" val="235046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C2A72-CD97-4C5E-A151-B2A1C234DA9F}" type="datetimeFigureOut">
              <a:rPr lang="en-US" smtClean="0"/>
              <a:t>8/16/2015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EC4125-D4A1-4698-9E2C-A6513237F886}" type="slidenum">
              <a:rPr lang="en-US" smtClean="0"/>
              <a:t>‹#›</a:t>
            </a:fld>
            <a:endParaRPr lang="en-US" dirty="0"/>
          </a:p>
        </p:txBody>
      </p:sp>
    </p:spTree>
    <p:extLst>
      <p:ext uri="{BB962C8B-B14F-4D97-AF65-F5344CB8AC3E}">
        <p14:creationId xmlns:p14="http://schemas.microsoft.com/office/powerpoint/2010/main" val="128806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C2A72-CD97-4C5E-A151-B2A1C234DA9F}" type="datetimeFigureOut">
              <a:rPr lang="en-US" smtClean="0"/>
              <a:t>8/16/2015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4125-D4A1-4698-9E2C-A6513237F886}" type="slidenum">
              <a:rPr lang="en-US" smtClean="0"/>
              <a:t>‹#›</a:t>
            </a:fld>
            <a:endParaRPr lang="en-US" dirty="0"/>
          </a:p>
        </p:txBody>
      </p:sp>
    </p:spTree>
    <p:extLst>
      <p:ext uri="{BB962C8B-B14F-4D97-AF65-F5344CB8AC3E}">
        <p14:creationId xmlns:p14="http://schemas.microsoft.com/office/powerpoint/2010/main" val="1436619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347"/>
            <a:ext cx="12192000" cy="6854653"/>
          </a:xfrm>
          <a:prstGeom prst="rect">
            <a:avLst/>
          </a:prstGeom>
        </p:spPr>
      </p:pic>
      <p:sp>
        <p:nvSpPr>
          <p:cNvPr id="5" name="TextBox 4"/>
          <p:cNvSpPr txBox="1"/>
          <p:nvPr/>
        </p:nvSpPr>
        <p:spPr>
          <a:xfrm>
            <a:off x="3430073" y="2331076"/>
            <a:ext cx="5331853" cy="584775"/>
          </a:xfrm>
          <a:prstGeom prst="rect">
            <a:avLst/>
          </a:prstGeom>
          <a:noFill/>
        </p:spPr>
        <p:txBody>
          <a:bodyPr wrap="square" rtlCol="0">
            <a:spAutoFit/>
          </a:bodyPr>
          <a:lstStyle/>
          <a:p>
            <a:pPr algn="ctr"/>
            <a:r>
              <a:rPr lang="fa-IR" sz="3200" dirty="0" smtClean="0">
                <a:ln w="0"/>
                <a:effectLst>
                  <a:outerShdw blurRad="38100" dist="19050" dir="2700000" algn="tl" rotWithShape="0">
                    <a:schemeClr val="dk1">
                      <a:alpha val="40000"/>
                    </a:schemeClr>
                  </a:outerShdw>
                </a:effectLst>
                <a:cs typeface="B Farnaz" panose="00000400000000000000" pitchFamily="2" charset="-78"/>
              </a:rPr>
              <a:t>بنام یگانه خالق هستی</a:t>
            </a:r>
            <a:endParaRPr lang="en-US" sz="3200" dirty="0">
              <a:ln w="0"/>
              <a:effectLst>
                <a:outerShdw blurRad="38100" dist="19050" dir="2700000" algn="tl" rotWithShape="0">
                  <a:schemeClr val="dk1">
                    <a:alpha val="40000"/>
                  </a:schemeClr>
                </a:outerShdw>
              </a:effectLst>
              <a:cs typeface="B Farnaz" panose="00000400000000000000" pitchFamily="2" charset="-78"/>
            </a:endParaRPr>
          </a:p>
        </p:txBody>
      </p:sp>
      <p:sp>
        <p:nvSpPr>
          <p:cNvPr id="6" name="TextBox 5"/>
          <p:cNvSpPr txBox="1"/>
          <p:nvPr/>
        </p:nvSpPr>
        <p:spPr>
          <a:xfrm>
            <a:off x="5357609" y="3913032"/>
            <a:ext cx="1476779" cy="581696"/>
          </a:xfrm>
          <a:prstGeom prst="rect">
            <a:avLst/>
          </a:prstGeom>
          <a:noFill/>
        </p:spPr>
        <p:txBody>
          <a:bodyPr wrap="square" rtlCol="0">
            <a:spAutoFit/>
          </a:bodyPr>
          <a:lstStyle/>
          <a:p>
            <a:pPr algn="ctr"/>
            <a:r>
              <a:rPr lang="fa-IR" sz="3200" dirty="0" smtClean="0">
                <a:ln w="0"/>
                <a:effectLst>
                  <a:outerShdw blurRad="38100" dist="19050" dir="2700000" algn="tl" rotWithShape="0">
                    <a:schemeClr val="dk1">
                      <a:alpha val="40000"/>
                    </a:schemeClr>
                  </a:outerShdw>
                </a:effectLst>
                <a:cs typeface="B Farnaz" panose="00000400000000000000" pitchFamily="2" charset="-78"/>
              </a:rPr>
              <a:t>عمران </a:t>
            </a:r>
            <a:endParaRPr lang="en-US" sz="3200" dirty="0">
              <a:ln w="0"/>
              <a:effectLst>
                <a:outerShdw blurRad="38100" dist="19050" dir="2700000" algn="tl" rotWithShape="0">
                  <a:schemeClr val="dk1">
                    <a:alpha val="40000"/>
                  </a:schemeClr>
                </a:outerShdw>
              </a:effectLst>
              <a:cs typeface="B Farnaz" panose="00000400000000000000" pitchFamily="2" charset="-78"/>
            </a:endParaRPr>
          </a:p>
        </p:txBody>
      </p:sp>
    </p:spTree>
    <p:extLst>
      <p:ext uri="{BB962C8B-B14F-4D97-AF65-F5344CB8AC3E}">
        <p14:creationId xmlns:p14="http://schemas.microsoft.com/office/powerpoint/2010/main" val="402493620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5" name="Rectangle 4"/>
          <p:cNvSpPr/>
          <p:nvPr/>
        </p:nvSpPr>
        <p:spPr>
          <a:xfrm>
            <a:off x="9944545" y="447500"/>
            <a:ext cx="1654620" cy="523220"/>
          </a:xfrm>
          <a:prstGeom prst="rect">
            <a:avLst/>
          </a:prstGeom>
        </p:spPr>
        <p:txBody>
          <a:bodyPr wrap="none">
            <a:spAutoFit/>
          </a:bodyPr>
          <a:lstStyle/>
          <a:p>
            <a:r>
              <a:rPr lang="fa-IR"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rPr>
              <a:t>نکات اجرای </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
        <p:nvSpPr>
          <p:cNvPr id="6" name="Rectangle 5"/>
          <p:cNvSpPr/>
          <p:nvPr/>
        </p:nvSpPr>
        <p:spPr>
          <a:xfrm>
            <a:off x="332508" y="1122349"/>
            <a:ext cx="11419058"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مصرف فولاد در بتون حاصل يك كشف ناگهاني نيست بلكه نتيجه يك تكامل و پيشرفت است. در سال 1848 لمبوت با ساختن يك قايق بتوني پارويي كه بوسيله شبكه‌هاي مربع مستطيل شكل ميله‌هاي آهني مسلح شده بود اولين سازه بتون مسلح را بوجود آورد. در سال 1873 مونيير يك منبع آب با ظرفيتي برابر 120 متر مكعب ساخت. درسال 1887 كنن و وايس در كتاب سيستم مونيير تئوري بتون فولادي را بر اساس سه اصل بنا نهادند كه امروزه نيز مورد استفاده قرار مي‌گيرد</a:t>
            </a:r>
            <a:r>
              <a:rPr lang="fa-IR" dirty="0" smtClean="0">
                <a:cs typeface="2  Yekan" panose="00000400000000000000" pitchFamily="2" charset="-78"/>
              </a:rPr>
              <a:t>.</a:t>
            </a:r>
          </a:p>
          <a:p>
            <a:pPr algn="just" rtl="1"/>
            <a:r>
              <a:rPr lang="fa-IR" dirty="0" smtClean="0">
                <a:cs typeface="2  Yekan" panose="00000400000000000000" pitchFamily="2" charset="-78"/>
              </a:rPr>
              <a:t> </a:t>
            </a:r>
            <a:r>
              <a:rPr lang="fa-IR" dirty="0">
                <a:cs typeface="2  Yekan" panose="00000400000000000000" pitchFamily="2" charset="-78"/>
              </a:rPr>
              <a:t>اين اصول بدين قرارند : </a:t>
            </a:r>
          </a:p>
          <a:p>
            <a:pPr algn="just" rtl="1"/>
            <a:r>
              <a:rPr lang="fa-IR" dirty="0">
                <a:cs typeface="2  Yekan" panose="00000400000000000000" pitchFamily="2" charset="-78"/>
              </a:rPr>
              <a:t>1-	تمام نيروي كششي در يك عضو بتون مسلح به وسيله فولاد تحمل مي‌شود. </a:t>
            </a:r>
          </a:p>
          <a:p>
            <a:pPr algn="just" rtl="1"/>
            <a:r>
              <a:rPr lang="fa-IR" dirty="0">
                <a:cs typeface="2  Yekan" panose="00000400000000000000" pitchFamily="2" charset="-78"/>
              </a:rPr>
              <a:t>2-	انتقال نيرو به فولاد به وسيله چسبندگي بين بتون و فولاد صورت مي‌گيرد (اصل عمل مشترك)</a:t>
            </a:r>
          </a:p>
          <a:p>
            <a:pPr algn="just" rtl="1"/>
            <a:r>
              <a:rPr lang="fa-IR" dirty="0">
                <a:cs typeface="2  Yekan" panose="00000400000000000000" pitchFamily="2" charset="-78"/>
              </a:rPr>
              <a:t>3-	تغييرات حجمي بتون و فولاد در اثر تغيير درجه حرارت با هم برابرند (به طور تقريبي) </a:t>
            </a:r>
          </a:p>
        </p:txBody>
      </p:sp>
      <p:sp>
        <p:nvSpPr>
          <p:cNvPr id="8" name="Rectangle 7"/>
          <p:cNvSpPr/>
          <p:nvPr/>
        </p:nvSpPr>
        <p:spPr>
          <a:xfrm>
            <a:off x="332508" y="3430673"/>
            <a:ext cx="11419058" cy="28623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به دلايل زير فولاد در بتون كاربرد دارد. </a:t>
            </a:r>
          </a:p>
          <a:p>
            <a:pPr algn="just" rtl="1"/>
            <a:r>
              <a:rPr lang="fa-IR" dirty="0">
                <a:cs typeface="2  Yekan" panose="00000400000000000000" pitchFamily="2" charset="-78"/>
              </a:rPr>
              <a:t>1-	افزايش تنش‌هاي كششي در بتون </a:t>
            </a:r>
          </a:p>
          <a:p>
            <a:pPr algn="just" rtl="1"/>
            <a:r>
              <a:rPr lang="fa-IR" dirty="0">
                <a:cs typeface="2  Yekan" panose="00000400000000000000" pitchFamily="2" charset="-78"/>
              </a:rPr>
              <a:t>2-	تركيب بتون و فولاد در بتون مسلح </a:t>
            </a:r>
          </a:p>
          <a:p>
            <a:pPr algn="just" rtl="1"/>
            <a:r>
              <a:rPr lang="fa-IR" dirty="0">
                <a:cs typeface="2  Yekan" panose="00000400000000000000" pitchFamily="2" charset="-78"/>
              </a:rPr>
              <a:t>3-	محاسن هر دو ماه را برداشته و فاقد عيبهاي آن دو است. </a:t>
            </a:r>
          </a:p>
          <a:p>
            <a:pPr algn="just" rtl="1"/>
            <a:r>
              <a:rPr lang="fa-IR" dirty="0">
                <a:cs typeface="2  Yekan" panose="00000400000000000000" pitchFamily="2" charset="-78"/>
              </a:rPr>
              <a:t>4-	افزايش دوام بتون </a:t>
            </a:r>
          </a:p>
          <a:p>
            <a:pPr algn="just" rtl="1"/>
            <a:r>
              <a:rPr lang="fa-IR" dirty="0">
                <a:cs typeface="2  Yekan" panose="00000400000000000000" pitchFamily="2" charset="-78"/>
              </a:rPr>
              <a:t>5-	افزايش مقاومت برشي </a:t>
            </a:r>
          </a:p>
          <a:p>
            <a:pPr algn="just" rtl="1"/>
            <a:r>
              <a:rPr lang="fa-IR" dirty="0">
                <a:cs typeface="2  Yekan" panose="00000400000000000000" pitchFamily="2" charset="-78"/>
              </a:rPr>
              <a:t>6-	افزايش مقاومت فشاري با استفاده از فولادهاي جديد </a:t>
            </a:r>
          </a:p>
          <a:p>
            <a:pPr algn="just" rtl="1"/>
            <a:r>
              <a:rPr lang="fa-IR" dirty="0">
                <a:cs typeface="2  Yekan" panose="00000400000000000000" pitchFamily="2" charset="-78"/>
              </a:rPr>
              <a:t>7-	پيوستگي كامل بين فولاد و بتون در مقابل تركهاي كششي </a:t>
            </a:r>
          </a:p>
          <a:p>
            <a:pPr algn="just" rtl="1"/>
            <a:r>
              <a:rPr lang="fa-IR" dirty="0">
                <a:cs typeface="2  Yekan" panose="00000400000000000000" pitchFamily="2" charset="-78"/>
              </a:rPr>
              <a:t>8-	ساخت بتوني با مقاومت بالا (با استفاده از روش پيش تنيدگي) در نتيجه كاهش خيز و تركهاي كششي تحت اثر بارهاي وارده </a:t>
            </a:r>
          </a:p>
          <a:p>
            <a:pPr algn="just" rtl="1"/>
            <a:r>
              <a:rPr lang="fa-IR" dirty="0">
                <a:cs typeface="2  Yekan" panose="00000400000000000000" pitchFamily="2" charset="-78"/>
              </a:rPr>
              <a:t>9-	امكان ساخت پيوسته‌هاي مقاوم نازك به وسيله بتون مسلح. </a:t>
            </a:r>
          </a:p>
        </p:txBody>
      </p:sp>
    </p:spTree>
    <p:extLst>
      <p:ext uri="{BB962C8B-B14F-4D97-AF65-F5344CB8AC3E}">
        <p14:creationId xmlns:p14="http://schemas.microsoft.com/office/powerpoint/2010/main" val="3412398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6" name="Rectangle 5"/>
          <p:cNvSpPr/>
          <p:nvPr/>
        </p:nvSpPr>
        <p:spPr>
          <a:xfrm>
            <a:off x="373488" y="1728703"/>
            <a:ext cx="11311132"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مقاومت فولادهاي مسلح كننده معمولي در بتون 100 برابر مقاومت كششي بتون و 10 برابر مقاومت فشاري بتون است. دو نوع فولاد براي ساختن ميله‌هاي مسلح كننده مورد استفاده قرار مي‌گيرد. يكي فولاد نرم و ديگري فولاد با تنش جاري شدن بالا. </a:t>
            </a:r>
          </a:p>
          <a:p>
            <a:pPr algn="just" rtl="1"/>
            <a:r>
              <a:rPr lang="fa-IR" dirty="0">
                <a:cs typeface="2  Yekan" panose="00000400000000000000" pitchFamily="2" charset="-78"/>
              </a:rPr>
              <a:t>اكثر ميگردها از نورد گرم فولاد نرم ساخته مي‌شوند. مقاومت آنها در حدود 1600-2400 كيلوگرم بر سانتي متر مربع است. فولاد آجدار با تنش جاري شدن بالا يا از نورد گرم فولاد كم آلياژ و يا بوسيله عمليات سرد روي فلز نرم (پيچش و كشش) به دست مي‌آيد. فولاد كم آلياژ را مي‌توان ازروي شكل برجستگي‌هاي سطحي آن از فولاد نرم تشخيص داد يا از شكل پيچيده‌اش از فولاد نرم تشخيص داد. در استاندارد بتون ايران براي سه نوع فولاد </a:t>
            </a:r>
            <a:r>
              <a:rPr lang="en-US" dirty="0">
                <a:cs typeface="2  Yekan" panose="00000400000000000000" pitchFamily="2" charset="-78"/>
              </a:rPr>
              <a:t>AI (</a:t>
            </a:r>
            <a:r>
              <a:rPr lang="fa-IR" dirty="0">
                <a:cs typeface="2  Yekan" panose="00000400000000000000" pitchFamily="2" charset="-78"/>
              </a:rPr>
              <a:t>ميلگرد ساده) و </a:t>
            </a:r>
            <a:r>
              <a:rPr lang="en-US" dirty="0">
                <a:cs typeface="2  Yekan" panose="00000400000000000000" pitchFamily="2" charset="-78"/>
              </a:rPr>
              <a:t>AII (</a:t>
            </a:r>
            <a:r>
              <a:rPr lang="fa-IR" dirty="0">
                <a:cs typeface="2  Yekan" panose="00000400000000000000" pitchFamily="2" charset="-78"/>
              </a:rPr>
              <a:t>ميلگرد آجدار) و </a:t>
            </a:r>
            <a:r>
              <a:rPr lang="en-US" dirty="0">
                <a:cs typeface="2  Yekan" panose="00000400000000000000" pitchFamily="2" charset="-78"/>
              </a:rPr>
              <a:t>AIII (</a:t>
            </a:r>
            <a:r>
              <a:rPr lang="fa-IR" dirty="0">
                <a:cs typeface="2  Yekan" panose="00000400000000000000" pitchFamily="2" charset="-78"/>
              </a:rPr>
              <a:t>ميلگرد آجدار پيچيده) مقادير حد جاري شدن بشرح زير ارائه شده است. </a:t>
            </a:r>
          </a:p>
          <a:p>
            <a:pPr algn="just" rtl="1"/>
            <a:r>
              <a:rPr lang="en-US" dirty="0">
                <a:cs typeface="2  Yekan" panose="00000400000000000000" pitchFamily="2" charset="-78"/>
              </a:rPr>
              <a:t>AI=2300kg/cm^2      AII=3200 kg/cm^2        AIII=4200-5000 kg/cm^2 </a:t>
            </a:r>
            <a:endParaRPr lang="fa-IR" dirty="0">
              <a:cs typeface="2  Yekan" panose="00000400000000000000" pitchFamily="2" charset="-78"/>
            </a:endParaRPr>
          </a:p>
        </p:txBody>
      </p:sp>
      <p:sp>
        <p:nvSpPr>
          <p:cNvPr id="7" name="Rectangle 6"/>
          <p:cNvSpPr/>
          <p:nvPr/>
        </p:nvSpPr>
        <p:spPr>
          <a:xfrm>
            <a:off x="373488" y="4153249"/>
            <a:ext cx="11311132"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ميلگردراستا : براي افزايش مقاومت كششي بتون به كار برده مي‌شود. </a:t>
            </a:r>
          </a:p>
          <a:p>
            <a:pPr algn="just" rtl="1"/>
            <a:r>
              <a:rPr lang="fa-IR" dirty="0">
                <a:cs typeface="2  Yekan" panose="00000400000000000000" pitchFamily="2" charset="-78"/>
              </a:rPr>
              <a:t>ميلگرد ادكا : براي تحمل لنگرهاي منفي در تكيه‌ گاههاي تير (تيرهاي يكسره) و براي تحمل نيروهاي برشي. </a:t>
            </a:r>
          </a:p>
          <a:p>
            <a:pPr algn="just" rtl="1"/>
            <a:r>
              <a:rPr lang="fa-IR" dirty="0">
                <a:cs typeface="2  Yekan" panose="00000400000000000000" pitchFamily="2" charset="-78"/>
              </a:rPr>
              <a:t>خاموت : براي جلوگيري از بيرون زدگي آرماتورهاي طولي در اثر كمانش و تحمل نيروهاي برشي و جلوگيي از گسترش ترك. </a:t>
            </a:r>
          </a:p>
          <a:p>
            <a:pPr algn="just" rtl="1"/>
            <a:r>
              <a:rPr lang="fa-IR" dirty="0">
                <a:cs typeface="2  Yekan" panose="00000400000000000000" pitchFamily="2" charset="-78"/>
              </a:rPr>
              <a:t>سنجاقك : براي تقويت مقاومت برشي خاموتها و اتصال كامل بين ميلگردهاي طولي و خاموت. </a:t>
            </a:r>
          </a:p>
          <a:p>
            <a:pPr algn="just" rtl="1"/>
            <a:r>
              <a:rPr lang="fa-IR" dirty="0">
                <a:cs typeface="2  Yekan" panose="00000400000000000000" pitchFamily="2" charset="-78"/>
              </a:rPr>
              <a:t>خرك : براي قرار دادن شبكه متوالي افقي با فاصله معين در داخل قالب (در بتون ريزي‌هاي كف و فنداسيون). </a:t>
            </a:r>
          </a:p>
          <a:p>
            <a:pPr algn="just" rtl="1"/>
            <a:r>
              <a:rPr lang="fa-IR" dirty="0">
                <a:cs typeface="2  Yekan" panose="00000400000000000000" pitchFamily="2" charset="-78"/>
              </a:rPr>
              <a:t>ركابي : براي در امتداد نگاه داشتن آرماتورهاي طولي و يا عمودي در بتون ريزي‌هاي ديوارها (به شكل حرف </a:t>
            </a:r>
            <a:r>
              <a:rPr lang="en-US" dirty="0">
                <a:cs typeface="2  Yekan" panose="00000400000000000000" pitchFamily="2" charset="-78"/>
              </a:rPr>
              <a:t>U </a:t>
            </a:r>
            <a:r>
              <a:rPr lang="fa-IR" dirty="0">
                <a:cs typeface="2  Yekan" panose="00000400000000000000" pitchFamily="2" charset="-78"/>
              </a:rPr>
              <a:t>انگليسي) </a:t>
            </a:r>
          </a:p>
        </p:txBody>
      </p:sp>
      <p:sp>
        <p:nvSpPr>
          <p:cNvPr id="8" name="Rectangle 7"/>
          <p:cNvSpPr/>
          <p:nvPr/>
        </p:nvSpPr>
        <p:spPr>
          <a:xfrm>
            <a:off x="4203494" y="1135427"/>
            <a:ext cx="3785011" cy="477054"/>
          </a:xfrm>
          <a:prstGeom prst="rect">
            <a:avLst/>
          </a:prstGeom>
        </p:spPr>
        <p:txBody>
          <a:bodyPr wrap="none" tIns="0">
            <a:spAutoFit/>
          </a:bodyPr>
          <a:lstStyle/>
          <a:p>
            <a:r>
              <a:rPr lang="fa-IR" sz="2800" b="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RT_Poster" panose="00000700000000000000" pitchFamily="2" charset="-78"/>
              </a:rPr>
              <a:t>انواع فولادهاي مصرفي در بتون </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
        <p:nvSpPr>
          <p:cNvPr id="9" name="Rectangle 8"/>
          <p:cNvSpPr/>
          <p:nvPr/>
        </p:nvSpPr>
        <p:spPr>
          <a:xfrm>
            <a:off x="9944545" y="447500"/>
            <a:ext cx="1654620" cy="523220"/>
          </a:xfrm>
          <a:prstGeom prst="rect">
            <a:avLst/>
          </a:prstGeom>
        </p:spPr>
        <p:txBody>
          <a:bodyPr wrap="none">
            <a:spAutoFit/>
          </a:bodyPr>
          <a:lstStyle/>
          <a:p>
            <a:r>
              <a:rPr lang="fa-IR"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rPr>
              <a:t>نکات اجرای </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Tree>
    <p:extLst>
      <p:ext uri="{BB962C8B-B14F-4D97-AF65-F5344CB8AC3E}">
        <p14:creationId xmlns:p14="http://schemas.microsoft.com/office/powerpoint/2010/main" val="32095425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653"/>
          </a:xfrm>
          <a:prstGeom prst="rect">
            <a:avLst/>
          </a:prstGeom>
        </p:spPr>
      </p:pic>
      <p:sp>
        <p:nvSpPr>
          <p:cNvPr id="5" name="Rectangle 4"/>
          <p:cNvSpPr/>
          <p:nvPr/>
        </p:nvSpPr>
        <p:spPr>
          <a:xfrm>
            <a:off x="9944545" y="447500"/>
            <a:ext cx="1654620" cy="523220"/>
          </a:xfrm>
          <a:prstGeom prst="rect">
            <a:avLst/>
          </a:prstGeom>
        </p:spPr>
        <p:txBody>
          <a:bodyPr wrap="none">
            <a:spAutoFit/>
          </a:bodyPr>
          <a:lstStyle/>
          <a:p>
            <a:r>
              <a:rPr lang="fa-IR"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rPr>
              <a:t>نکات اجرای </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
        <p:nvSpPr>
          <p:cNvPr id="6" name="Rectangle 5"/>
          <p:cNvSpPr/>
          <p:nvPr/>
        </p:nvSpPr>
        <p:spPr>
          <a:xfrm>
            <a:off x="3764272" y="1201660"/>
            <a:ext cx="4663456" cy="569387"/>
          </a:xfrm>
          <a:prstGeom prst="rect">
            <a:avLst/>
          </a:prstGeom>
        </p:spPr>
        <p:txBody>
          <a:bodyPr wrap="none" tIns="91440">
            <a:spAutoFit/>
          </a:bodyPr>
          <a:lstStyle/>
          <a:p>
            <a:r>
              <a:rPr lang="fa-IR" sz="2800" b="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RT_Poster" panose="00000700000000000000" pitchFamily="2" charset="-78"/>
              </a:rPr>
              <a:t>حفاظت و انبار كردن ميلگردهاي فلزي  </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
        <p:nvSpPr>
          <p:cNvPr id="7" name="Rectangle 6"/>
          <p:cNvSpPr/>
          <p:nvPr/>
        </p:nvSpPr>
        <p:spPr>
          <a:xfrm>
            <a:off x="288033" y="1818545"/>
            <a:ext cx="11311132"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به علت جذب رطوبت محيط بوسيله ميلگردهاي فلزي و اكسيد شدن فلز آهن و در نهايت كمتر شدن قطر موثر ميلگرد فولادي كه باعث كاهش مقاومت سازه بتوني مي‌شود؛ لازم است كه ميلگردهاي فولادي در محيطي خشك و سرپوشيده و داراي كمترين رطوبت نگهداري شوند. قبل از مصرف لازم است از طريق برس زدن يا پاك كردن مكانيكي؛ سطح فلز از زنگ پاك شود تا چسبندگي بتون و فولاد در حد مطلوب انجام گيرد. </a:t>
            </a:r>
            <a:r>
              <a:rPr lang="fa-IR" dirty="0" smtClean="0">
                <a:cs typeface="2  Yekan" panose="00000400000000000000" pitchFamily="2" charset="-78"/>
              </a:rPr>
              <a:t>زنگ </a:t>
            </a:r>
            <a:r>
              <a:rPr lang="fa-IR" dirty="0">
                <a:cs typeface="2  Yekan" panose="00000400000000000000" pitchFamily="2" charset="-78"/>
              </a:rPr>
              <a:t>گيري ميلگرد مي‌تواند بطريق سند پلاست </a:t>
            </a:r>
            <a:r>
              <a:rPr lang="en-US" dirty="0">
                <a:cs typeface="2  Yekan" panose="00000400000000000000" pitchFamily="2" charset="-78"/>
              </a:rPr>
              <a:t>Sand </a:t>
            </a:r>
            <a:r>
              <a:rPr lang="en-US" dirty="0" smtClean="0">
                <a:cs typeface="2  Yekan" panose="00000400000000000000" pitchFamily="2" charset="-78"/>
              </a:rPr>
              <a:t>Plats</a:t>
            </a:r>
            <a:r>
              <a:rPr lang="fa-IR" dirty="0" smtClean="0">
                <a:cs typeface="2  Yekan" panose="00000400000000000000" pitchFamily="2" charset="-78"/>
              </a:rPr>
              <a:t>(ماسه </a:t>
            </a:r>
            <a:r>
              <a:rPr lang="fa-IR" dirty="0">
                <a:cs typeface="2  Yekan" panose="00000400000000000000" pitchFamily="2" charset="-78"/>
              </a:rPr>
              <a:t>پاشي روي </a:t>
            </a:r>
            <a:r>
              <a:rPr lang="fa-IR" dirty="0" smtClean="0">
                <a:cs typeface="2  Yekan" panose="00000400000000000000" pitchFamily="2" charset="-78"/>
              </a:rPr>
              <a:t>فلز) </a:t>
            </a:r>
            <a:r>
              <a:rPr lang="fa-IR" dirty="0">
                <a:cs typeface="2  Yekan" panose="00000400000000000000" pitchFamily="2" charset="-78"/>
              </a:rPr>
              <a:t>نيز انجام شود. انبار كردن ميلگردها بايد بر اساس قطر و اندازه آنها و بصورت منظم و مجزا باشد. اين روش موجب تسريع در كار مي‌شود؛ زيرا گروه برشكار و آرماتوربند براحتي مي‌تواند ميلگردهاي مورد نياز را انتخاب كند. براي جلوگيري از نفوذ رطوبت زمين سعي مي‌كنند كه ميلگرد را در ارتفاع مناسبي از سطح زمين قرار دهند. به نحوي كه با گل و روغن در تماس نباشد. بعلاوه تميزي محل انبار كردن باعث مي‌شود؛ كه از زنگ زدگي ميلگردها جلوگيري بعمل آيد.</a:t>
            </a:r>
          </a:p>
        </p:txBody>
      </p:sp>
      <p:sp>
        <p:nvSpPr>
          <p:cNvPr id="8" name="Rectangle 7"/>
          <p:cNvSpPr/>
          <p:nvPr/>
        </p:nvSpPr>
        <p:spPr>
          <a:xfrm>
            <a:off x="4156206" y="4266088"/>
            <a:ext cx="3879588" cy="569387"/>
          </a:xfrm>
          <a:prstGeom prst="rect">
            <a:avLst/>
          </a:prstGeom>
        </p:spPr>
        <p:txBody>
          <a:bodyPr wrap="none" tIns="91440">
            <a:spAutoFit/>
          </a:bodyPr>
          <a:lstStyle/>
          <a:p>
            <a:r>
              <a:rPr lang="fa-IR" sz="2800" b="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RT_Poster" panose="00000700000000000000" pitchFamily="2" charset="-78"/>
              </a:rPr>
              <a:t>حداكثر قطر زنگ زدگي ميلگردها </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
        <p:nvSpPr>
          <p:cNvPr id="10" name="Rectangle 9"/>
          <p:cNvSpPr/>
          <p:nvPr/>
        </p:nvSpPr>
        <p:spPr>
          <a:xfrm>
            <a:off x="288033" y="5003315"/>
            <a:ext cx="1131113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زنگ زدگي سطحي خطري براي فولاد ندارد، اما چنانچه زنگ بصورت پوسته زنگ از روي ميلگرد پاك شود (توسط برس سيمي يا سند پلاست). با توجه به پيش بيني‌هايي كه در طراحي انجام مي‌شود حداكثر ضخامت زنگ زدگي مجاز برابر 1/6 قطر فولاد اصلي است. </a:t>
            </a:r>
          </a:p>
        </p:txBody>
      </p:sp>
    </p:spTree>
    <p:extLst>
      <p:ext uri="{BB962C8B-B14F-4D97-AF65-F5344CB8AC3E}">
        <p14:creationId xmlns:p14="http://schemas.microsoft.com/office/powerpoint/2010/main" val="313043431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3" name="Rectangle 2"/>
          <p:cNvSpPr/>
          <p:nvPr/>
        </p:nvSpPr>
        <p:spPr>
          <a:xfrm>
            <a:off x="373488" y="1299212"/>
            <a:ext cx="11311132" cy="25853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شالوده يا فنداسيون قسمتي از يك سازه است كه غالباً زيرتر از سطح زمين قرار مي‌گيرد و نيروهاي ناشي از سازه را به خاك يا بستر سنگي انتقال مي‌دهد. </a:t>
            </a:r>
            <a:endParaRPr lang="fa-IR" dirty="0" smtClean="0">
              <a:cs typeface="2  Yekan" panose="00000400000000000000" pitchFamily="2" charset="-78"/>
            </a:endParaRPr>
          </a:p>
          <a:p>
            <a:pPr algn="just" rtl="1"/>
            <a:r>
              <a:rPr lang="fa-IR" dirty="0" smtClean="0">
                <a:cs typeface="2  Yekan" panose="00000400000000000000" pitchFamily="2" charset="-78"/>
              </a:rPr>
              <a:t>عملكرد </a:t>
            </a:r>
            <a:r>
              <a:rPr lang="fa-IR" dirty="0">
                <a:cs typeface="2  Yekan" panose="00000400000000000000" pitchFamily="2" charset="-78"/>
              </a:rPr>
              <a:t>فونداسيون : تقريبا تمامي خاكها تحت تاثير نيرو،به مقداري قابل ملاحظه فشرده مي‌شوند كه اين مسئله باعث نشست سازه استوار برآن </a:t>
            </a:r>
            <a:r>
              <a:rPr lang="fa-IR" dirty="0" smtClean="0">
                <a:cs typeface="2  Yekan" panose="00000400000000000000" pitchFamily="2" charset="-78"/>
              </a:rPr>
              <a:t>مي‌شود</a:t>
            </a:r>
            <a:r>
              <a:rPr lang="fa-IR" dirty="0" smtClean="0">
                <a:cs typeface="2  Yekan" panose="00000400000000000000" pitchFamily="2" charset="-78"/>
              </a:rPr>
              <a:t>.</a:t>
            </a:r>
            <a:endParaRPr lang="fa-IR" dirty="0" smtClean="0">
              <a:cs typeface="2  Yekan" panose="00000400000000000000" pitchFamily="2" charset="-78"/>
            </a:endParaRPr>
          </a:p>
          <a:p>
            <a:pPr algn="just" rtl="1"/>
            <a:r>
              <a:rPr lang="fa-IR" dirty="0" smtClean="0">
                <a:cs typeface="2  Yekan" panose="00000400000000000000" pitchFamily="2" charset="-78"/>
              </a:rPr>
              <a:t> </a:t>
            </a:r>
            <a:r>
              <a:rPr lang="fa-IR" dirty="0">
                <a:cs typeface="2  Yekan" panose="00000400000000000000" pitchFamily="2" charset="-78"/>
              </a:rPr>
              <a:t>دو اصل اساسي در طراحي شالوده‌ها بايد رعايت شود. </a:t>
            </a:r>
          </a:p>
          <a:p>
            <a:pPr algn="just" rtl="1"/>
            <a:r>
              <a:rPr lang="fa-IR" dirty="0" smtClean="0">
                <a:cs typeface="2  Yekan" panose="00000400000000000000" pitchFamily="2" charset="-78"/>
              </a:rPr>
              <a:t>1-نشست </a:t>
            </a:r>
            <a:r>
              <a:rPr lang="fa-IR" dirty="0">
                <a:cs typeface="2  Yekan" panose="00000400000000000000" pitchFamily="2" charset="-78"/>
              </a:rPr>
              <a:t>كلي سازه به مقدار قابل قبولي و جزئي محدود شود. </a:t>
            </a:r>
          </a:p>
          <a:p>
            <a:pPr algn="just" rtl="1"/>
            <a:r>
              <a:rPr lang="fa-IR" dirty="0" smtClean="0">
                <a:cs typeface="2  Yekan" panose="00000400000000000000" pitchFamily="2" charset="-78"/>
              </a:rPr>
              <a:t>2-قسمتهاي </a:t>
            </a:r>
            <a:r>
              <a:rPr lang="fa-IR" dirty="0">
                <a:cs typeface="2  Yekan" panose="00000400000000000000" pitchFamily="2" charset="-78"/>
              </a:rPr>
              <a:t>مختلف سازه تا حد امكان نبايد داراي نشست‌هاي نامساوي باشند</a:t>
            </a:r>
            <a:r>
              <a:rPr lang="fa-IR" dirty="0" smtClean="0">
                <a:cs typeface="2  Yekan" panose="00000400000000000000" pitchFamily="2" charset="-78"/>
              </a:rPr>
              <a:t>.</a:t>
            </a:r>
            <a:endParaRPr lang="fa-IR" dirty="0">
              <a:cs typeface="2  Yekan" panose="00000400000000000000" pitchFamily="2" charset="-78"/>
            </a:endParaRPr>
          </a:p>
          <a:p>
            <a:pPr algn="just" rtl="1"/>
            <a:r>
              <a:rPr lang="fa-IR" dirty="0">
                <a:cs typeface="2  Yekan" panose="00000400000000000000" pitchFamily="2" charset="-78"/>
              </a:rPr>
              <a:t>در عمل براي محدود كردن نشست، نيروهاي ناشي از سازه را بايد به لايه‌اي منتقل كنيم، كه داراي مقاومت كافي باشد و براي كاهش تنش فشاري، نيروهاي وارده از سازه را در سطح وسيعي گسترده كرده به پي وارد مي‌كنيم</a:t>
            </a:r>
          </a:p>
        </p:txBody>
      </p:sp>
      <p:sp>
        <p:nvSpPr>
          <p:cNvPr id="5" name="Rectangle 4"/>
          <p:cNvSpPr/>
          <p:nvPr/>
        </p:nvSpPr>
        <p:spPr>
          <a:xfrm>
            <a:off x="373488" y="4026238"/>
            <a:ext cx="11311132"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شالوده‌ها در حالت كلي به شالوده‌هاي ديوار و ستون تقسيم بندي مي‌شوند. شالوده ديوار يك نوار از بتون مسلح به عرض بزرگتر از ضخامت ديوار است (حداقل عرض 50 سانتيمتر) كه بار ديوار را به سطح گسترده تري منتقل مي‌كند (شالوده نواري). شالوده‌هاي منفرد معمولا بصورت مربع و گاهي بصورت مستطيل هستند. در بعضي از شالوده‌ها ممكن است مقطع به شكل ذوزنقه باشد. در بعضي حالتها شالوده بصورت مركب (براي انتقال بار 2 تا چند ستون) ساخته مي‌شوند. در مواردي كه مقاومت زمين در حد متعارفي باشد، از شالوده‌هاي ساده و مركب استفاده مي‌شود و زماني كه زمين مقاومت كافي ندارد، از شالوده‌هاي گسترده يا صفحه‌اي استفاده خواهد شد. </a:t>
            </a:r>
          </a:p>
          <a:p>
            <a:pPr algn="just" rtl="1"/>
            <a:r>
              <a:rPr lang="fa-IR" dirty="0">
                <a:cs typeface="2  Yekan" panose="00000400000000000000" pitchFamily="2" charset="-78"/>
              </a:rPr>
              <a:t>شالوده گسترده (راديه) يك دال بتون مسلح يكپارچه است كه در تمام سطح زير ساختمان گسترده شده است. شالوده مركب در نزديكي ستونها، در قسمتي كه شالوده در كنار زمين واقع مي‌شود يا در قسمتهايي كه احتمال نشستهاي ناهمگن و خطرناك براي سازه وجود دارد از اين شالوده استفاده مي‌شود. </a:t>
            </a:r>
          </a:p>
        </p:txBody>
      </p:sp>
      <p:sp>
        <p:nvSpPr>
          <p:cNvPr id="6" name="Rectangle 5"/>
          <p:cNvSpPr/>
          <p:nvPr/>
        </p:nvSpPr>
        <p:spPr>
          <a:xfrm>
            <a:off x="10030000" y="443531"/>
            <a:ext cx="1654620" cy="523220"/>
          </a:xfrm>
          <a:prstGeom prst="rect">
            <a:avLst/>
          </a:prstGeom>
        </p:spPr>
        <p:txBody>
          <a:bodyPr wrap="none">
            <a:spAutoFit/>
          </a:bodyPr>
          <a:lstStyle/>
          <a:p>
            <a:r>
              <a:rPr lang="fa-IR"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rPr>
              <a:t>نکات اجرای </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Tree>
    <p:extLst>
      <p:ext uri="{BB962C8B-B14F-4D97-AF65-F5344CB8AC3E}">
        <p14:creationId xmlns:p14="http://schemas.microsoft.com/office/powerpoint/2010/main" val="1973260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653"/>
          </a:xfrm>
          <a:prstGeom prst="rect">
            <a:avLst/>
          </a:prstGeom>
        </p:spPr>
      </p:pic>
      <p:sp>
        <p:nvSpPr>
          <p:cNvPr id="5" name="Rectangle 4"/>
          <p:cNvSpPr/>
          <p:nvPr/>
        </p:nvSpPr>
        <p:spPr>
          <a:xfrm>
            <a:off x="5416166" y="1037050"/>
            <a:ext cx="1359668" cy="569387"/>
          </a:xfrm>
          <a:prstGeom prst="rect">
            <a:avLst/>
          </a:prstGeom>
        </p:spPr>
        <p:txBody>
          <a:bodyPr wrap="none" tIns="91440">
            <a:spAutoFit/>
          </a:bodyPr>
          <a:lstStyle/>
          <a:p>
            <a:r>
              <a:rPr lang="fa-IR" sz="2800" b="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RT_Poster" panose="00000700000000000000" pitchFamily="2" charset="-78"/>
              </a:rPr>
              <a:t>فونداسيون</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
        <p:nvSpPr>
          <p:cNvPr id="6" name="Rectangle 5"/>
          <p:cNvSpPr/>
          <p:nvPr/>
        </p:nvSpPr>
        <p:spPr>
          <a:xfrm>
            <a:off x="373487" y="1716313"/>
            <a:ext cx="11311132"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در عمل ميلگردها بصورت شبكه‌اي در كف شالوده‌ها قرار داده مي‌شود (با احتساب فاصله پوششض بتون). براي ايجاد چسبندگي و انتقال مناسب نيرو از فولاد به بتون و بالعكس در كناره‌ها ميلگردهاي شبكه با خم 90 درجه طول معين فرم داده مي‌شوند (  براي ميلگرد ساده و  12 براي ميلگرد آجدار). حداكثر فاصله آرماتورهاي شبكه نمي‌تواند از  12 بيشتر باشد. </a:t>
            </a:r>
            <a:r>
              <a:rPr lang="fa-IR" dirty="0" smtClean="0">
                <a:cs typeface="2  Yekan" panose="00000400000000000000" pitchFamily="2" charset="-78"/>
              </a:rPr>
              <a:t>براي </a:t>
            </a:r>
            <a:r>
              <a:rPr lang="fa-IR" dirty="0">
                <a:cs typeface="2  Yekan" panose="00000400000000000000" pitchFamily="2" charset="-78"/>
              </a:rPr>
              <a:t>انتقال كامل نيروها از بتون به فولاد يا بالعكس لازم است كه حداقل پوشش بتون براي ميلگردهاي كناري برابر   3-5/2 و براي ميلگردهاي داخلي برابر   5/2 باشد. پوشش كناري ميلگردها در نواحي گرم و مرطوب به علت خورندگي شديد بتون و خطر زنگ زدگي فولاد بوسيله عوامل محيطي برابر   5 در نظر گرفته شود. </a:t>
            </a:r>
          </a:p>
        </p:txBody>
      </p:sp>
      <p:sp>
        <p:nvSpPr>
          <p:cNvPr id="7" name="Rectangle 6"/>
          <p:cNvSpPr/>
          <p:nvPr/>
        </p:nvSpPr>
        <p:spPr>
          <a:xfrm>
            <a:off x="373487" y="3659205"/>
            <a:ext cx="1131113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حداقل سطح مقطع ميلگرد در شالوده برابر 14 ميليمتر است و حداكثر فواصل ميلگرد در شبكه‌هاي كف نمي‌تواند   12 بيشتر </a:t>
            </a:r>
            <a:r>
              <a:rPr lang="fa-IR" dirty="0" smtClean="0">
                <a:cs typeface="2  Yekan" panose="00000400000000000000" pitchFamily="2" charset="-78"/>
              </a:rPr>
              <a:t>باشد. </a:t>
            </a:r>
            <a:endParaRPr lang="fa-IR" dirty="0">
              <a:cs typeface="2  Yekan" panose="00000400000000000000" pitchFamily="2" charset="-78"/>
            </a:endParaRPr>
          </a:p>
        </p:txBody>
      </p:sp>
      <p:sp>
        <p:nvSpPr>
          <p:cNvPr id="8" name="Rectangle 7"/>
          <p:cNvSpPr/>
          <p:nvPr/>
        </p:nvSpPr>
        <p:spPr>
          <a:xfrm>
            <a:off x="3308597" y="4240189"/>
            <a:ext cx="5440913" cy="523220"/>
          </a:xfrm>
          <a:prstGeom prst="rect">
            <a:avLst/>
          </a:prstGeom>
        </p:spPr>
        <p:txBody>
          <a:bodyPr wrap="none">
            <a:spAutoFit/>
          </a:bodyPr>
          <a:lstStyle/>
          <a:p>
            <a:r>
              <a:rPr lang="fa-IR" sz="2800" dirty="0">
                <a:solidFill>
                  <a:schemeClr val="accent4">
                    <a:lumMod val="40000"/>
                    <a:lumOff val="60000"/>
                  </a:schemeClr>
                </a:solidFill>
                <a:cs typeface="MRT_Poster" panose="00000700000000000000" pitchFamily="2" charset="-78"/>
              </a:rPr>
              <a:t>شناژ افقي تحتاني (شناژ رابط بين فندانسيون‌ها)</a:t>
            </a:r>
            <a:endParaRPr lang="en-US" sz="2800" dirty="0">
              <a:solidFill>
                <a:schemeClr val="accent4">
                  <a:lumMod val="40000"/>
                  <a:lumOff val="60000"/>
                </a:schemeClr>
              </a:solidFill>
              <a:cs typeface="MRT_Poster" panose="00000700000000000000" pitchFamily="2" charset="-78"/>
            </a:endParaRPr>
          </a:p>
        </p:txBody>
      </p:sp>
      <p:sp>
        <p:nvSpPr>
          <p:cNvPr id="9" name="Rectangle 8"/>
          <p:cNvSpPr/>
          <p:nvPr/>
        </p:nvSpPr>
        <p:spPr>
          <a:xfrm>
            <a:off x="373487" y="4975061"/>
            <a:ext cx="11311132"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وظيفه شناژ، كلاف كردن و مهار نمودن شالوده‌ها و فوندانسيونها است. به منظور مقابله با نيروهاي افقي با نيروهاي افقي (زلزله، باد و غيره) و يكنواختي نشست در ساختمانها به كار مي‌رود. در شكلهاي زير و صفحه بعد فرمهاي مختلف شناژ تحتاني نشان داده شده است. </a:t>
            </a:r>
          </a:p>
          <a:p>
            <a:pPr algn="just" rtl="1"/>
            <a:r>
              <a:rPr lang="fa-IR" dirty="0">
                <a:cs typeface="2  Yekan" panose="00000400000000000000" pitchFamily="2" charset="-78"/>
              </a:rPr>
              <a:t>تمام آرماتورهاي طولي بايد در گوشه‌ها بصورت يك در ميان خم 90 درجه با قلاب داشته باشند. حداكثر فاصله خاموتها در شناژ برابر 30 سانتيمتر و در نقاط تمركز فشار 25-20 سانتيمتر است. شكل زير نحوه خاموت گذاري در شناژ را نشان مي‌دهد. </a:t>
            </a:r>
            <a:endParaRPr lang="fa-IR" dirty="0">
              <a:cs typeface="2  Yekan" panose="00000400000000000000" pitchFamily="2" charset="-78"/>
            </a:endParaRPr>
          </a:p>
        </p:txBody>
      </p:sp>
      <p:sp>
        <p:nvSpPr>
          <p:cNvPr id="10" name="Rectangle 9"/>
          <p:cNvSpPr/>
          <p:nvPr/>
        </p:nvSpPr>
        <p:spPr>
          <a:xfrm>
            <a:off x="9944545" y="447500"/>
            <a:ext cx="1654620" cy="523220"/>
          </a:xfrm>
          <a:prstGeom prst="rect">
            <a:avLst/>
          </a:prstGeom>
        </p:spPr>
        <p:txBody>
          <a:bodyPr wrap="none">
            <a:spAutoFit/>
          </a:bodyPr>
          <a:lstStyle/>
          <a:p>
            <a:r>
              <a:rPr lang="fa-IR"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rPr>
              <a:t>نکات اجرای </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Tree>
    <p:extLst>
      <p:ext uri="{BB962C8B-B14F-4D97-AF65-F5344CB8AC3E}">
        <p14:creationId xmlns:p14="http://schemas.microsoft.com/office/powerpoint/2010/main" val="214117458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Tree>
    <p:extLst>
      <p:ext uri="{BB962C8B-B14F-4D97-AF65-F5344CB8AC3E}">
        <p14:creationId xmlns:p14="http://schemas.microsoft.com/office/powerpoint/2010/main" val="2230982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653"/>
          </a:xfrm>
          <a:prstGeom prst="rect">
            <a:avLst/>
          </a:prstGeom>
        </p:spPr>
      </p:pic>
      <p:sp>
        <p:nvSpPr>
          <p:cNvPr id="3" name="TextBox 2"/>
          <p:cNvSpPr txBox="1"/>
          <p:nvPr/>
        </p:nvSpPr>
        <p:spPr>
          <a:xfrm>
            <a:off x="5801936" y="1884493"/>
            <a:ext cx="4842453" cy="646331"/>
          </a:xfrm>
          <a:prstGeom prst="rect">
            <a:avLst/>
          </a:prstGeom>
          <a:noFill/>
        </p:spPr>
        <p:txBody>
          <a:bodyPr wrap="square" rtlCol="0">
            <a:spAutoFit/>
          </a:bodyPr>
          <a:lstStyle/>
          <a:p>
            <a:r>
              <a:rPr lang="fa-IR" sz="3600" dirty="0" smtClean="0">
                <a:solidFill>
                  <a:schemeClr val="accent4">
                    <a:lumMod val="60000"/>
                    <a:lumOff val="40000"/>
                  </a:schemeClr>
                </a:solidFill>
                <a:effectLst>
                  <a:outerShdw blurRad="38100" dist="38100" dir="2700000" algn="tl">
                    <a:srgbClr val="000000">
                      <a:alpha val="43137"/>
                    </a:srgbClr>
                  </a:outerShdw>
                </a:effectLst>
                <a:cs typeface="MRT_Poster" panose="00000700000000000000" pitchFamily="2" charset="-78"/>
              </a:rPr>
              <a:t>ساختمان سازی و نکات اجرای </a:t>
            </a:r>
            <a:endParaRPr lang="en-US" sz="3600" dirty="0">
              <a:solidFill>
                <a:schemeClr val="accent4">
                  <a:lumMod val="60000"/>
                  <a:lumOff val="40000"/>
                </a:schemeClr>
              </a:solidFill>
              <a:effectLst>
                <a:outerShdw blurRad="38100" dist="38100" dir="2700000" algn="tl">
                  <a:srgbClr val="000000">
                    <a:alpha val="43137"/>
                  </a:srgbClr>
                </a:outerShdw>
              </a:effectLst>
              <a:cs typeface="MRT_Poster" panose="00000700000000000000" pitchFamily="2" charset="-78"/>
            </a:endParaRPr>
          </a:p>
        </p:txBody>
      </p:sp>
      <p:sp>
        <p:nvSpPr>
          <p:cNvPr id="5" name="TextBox 4"/>
          <p:cNvSpPr txBox="1"/>
          <p:nvPr/>
        </p:nvSpPr>
        <p:spPr>
          <a:xfrm>
            <a:off x="6713115" y="3165716"/>
            <a:ext cx="3020093" cy="523220"/>
          </a:xfrm>
          <a:prstGeom prst="rect">
            <a:avLst/>
          </a:prstGeom>
          <a:noFill/>
        </p:spPr>
        <p:txBody>
          <a:bodyPr wrap="square" rtlCol="0">
            <a:spAutoFit/>
          </a:bodyPr>
          <a:lstStyle/>
          <a:p>
            <a:r>
              <a:rPr lang="fa-IR" sz="2800" dirty="0" smtClean="0">
                <a:solidFill>
                  <a:schemeClr val="accent3">
                    <a:lumMod val="40000"/>
                    <a:lumOff val="60000"/>
                  </a:schemeClr>
                </a:solidFill>
                <a:effectLst>
                  <a:outerShdw blurRad="38100" dist="38100" dir="2700000" algn="tl">
                    <a:srgbClr val="000000">
                      <a:alpha val="43137"/>
                    </a:srgbClr>
                  </a:outerShdw>
                </a:effectLst>
                <a:cs typeface="B Farnaz" panose="00000400000000000000" pitchFamily="2" charset="-78"/>
              </a:rPr>
              <a:t>گردآوری : علی محمدی</a:t>
            </a:r>
            <a:endParaRPr lang="en-US" sz="2800" dirty="0">
              <a:solidFill>
                <a:schemeClr val="accent3">
                  <a:lumMod val="40000"/>
                  <a:lumOff val="60000"/>
                </a:schemeClr>
              </a:solidFill>
              <a:effectLst>
                <a:outerShdw blurRad="38100" dist="38100" dir="2700000" algn="tl">
                  <a:srgbClr val="000000">
                    <a:alpha val="43137"/>
                  </a:srgbClr>
                </a:outerShdw>
              </a:effectLst>
              <a:cs typeface="B Farnaz" panose="00000400000000000000" pitchFamily="2" charset="-78"/>
            </a:endParaRPr>
          </a:p>
        </p:txBody>
      </p:sp>
      <p:sp>
        <p:nvSpPr>
          <p:cNvPr id="6" name="TextBox 5"/>
          <p:cNvSpPr txBox="1"/>
          <p:nvPr/>
        </p:nvSpPr>
        <p:spPr>
          <a:xfrm>
            <a:off x="7311981" y="4323828"/>
            <a:ext cx="1822360" cy="461665"/>
          </a:xfrm>
          <a:prstGeom prst="rect">
            <a:avLst/>
          </a:prstGeom>
          <a:noFill/>
        </p:spPr>
        <p:txBody>
          <a:bodyPr wrap="square" rtlCol="0">
            <a:spAutoFit/>
          </a:bodyPr>
          <a:lstStyle/>
          <a:p>
            <a:r>
              <a:rPr lang="fa-IR" sz="2400" dirty="0" smtClean="0">
                <a:solidFill>
                  <a:schemeClr val="accent3">
                    <a:lumMod val="40000"/>
                    <a:lumOff val="60000"/>
                  </a:schemeClr>
                </a:solidFill>
                <a:effectLst>
                  <a:outerShdw blurRad="38100" dist="38100" dir="2700000" algn="tl">
                    <a:srgbClr val="000000">
                      <a:alpha val="43137"/>
                    </a:srgbClr>
                  </a:outerShdw>
                </a:effectLst>
                <a:cs typeface="B Farnaz" panose="00000400000000000000" pitchFamily="2" charset="-78"/>
              </a:rPr>
              <a:t>تابستان 1394</a:t>
            </a:r>
            <a:endParaRPr lang="en-US" sz="2400" dirty="0">
              <a:solidFill>
                <a:schemeClr val="accent3">
                  <a:lumMod val="40000"/>
                  <a:lumOff val="60000"/>
                </a:schemeClr>
              </a:solidFill>
              <a:effectLst>
                <a:outerShdw blurRad="38100" dist="38100" dir="2700000" algn="tl">
                  <a:srgbClr val="000000">
                    <a:alpha val="43137"/>
                  </a:srgbClr>
                </a:outerShdw>
              </a:effectLst>
              <a:cs typeface="B Farnaz" panose="00000400000000000000" pitchFamily="2" charset="-78"/>
            </a:endParaRPr>
          </a:p>
        </p:txBody>
      </p:sp>
    </p:spTree>
    <p:extLst>
      <p:ext uri="{BB962C8B-B14F-4D97-AF65-F5344CB8AC3E}">
        <p14:creationId xmlns:p14="http://schemas.microsoft.com/office/powerpoint/2010/main" val="200785408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1+#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250" fill="hold"/>
                                        <p:tgtEl>
                                          <p:spTgt spid="6"/>
                                        </p:tgtEl>
                                        <p:attrNameLst>
                                          <p:attrName>ppt_x</p:attrName>
                                        </p:attrNameLst>
                                      </p:cBhvr>
                                      <p:tavLst>
                                        <p:tav tm="0">
                                          <p:val>
                                            <p:strVal val="1+#ppt_w/2"/>
                                          </p:val>
                                        </p:tav>
                                        <p:tav tm="100000">
                                          <p:val>
                                            <p:strVal val="#ppt_x"/>
                                          </p:val>
                                        </p:tav>
                                      </p:tavLst>
                                    </p:anim>
                                    <p:anim calcmode="lin" valueType="num">
                                      <p:cBhvr additive="base">
                                        <p:cTn id="16" dur="1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Subtitle 3"/>
          <p:cNvSpPr>
            <a:spLocks noGrp="1"/>
          </p:cNvSpPr>
          <p:nvPr>
            <p:ph type="subTitle" idx="1"/>
          </p:nvPr>
        </p:nvSpPr>
        <p:spPr>
          <a:xfrm>
            <a:off x="399243" y="3432218"/>
            <a:ext cx="2567189" cy="390413"/>
          </a:xfrm>
        </p:spPr>
        <p:txBody>
          <a:bodyPr>
            <a:noAutofit/>
          </a:bodyPr>
          <a:lstStyle/>
          <a:p>
            <a:r>
              <a:rPr lang="fa-IR" dirty="0" smtClean="0">
                <a:solidFill>
                  <a:schemeClr val="bg1"/>
                </a:solidFill>
                <a:effectLst>
                  <a:outerShdw blurRad="38100" dist="38100" dir="2700000" algn="tl">
                    <a:srgbClr val="000000">
                      <a:alpha val="43137"/>
                    </a:srgbClr>
                  </a:outerShdw>
                </a:effectLst>
                <a:cs typeface="B Farnaz" panose="00000400000000000000" pitchFamily="2" charset="-78"/>
              </a:rPr>
              <a:t>انواع ساختمان</a:t>
            </a:r>
            <a:endParaRPr lang="en-US" dirty="0">
              <a:solidFill>
                <a:schemeClr val="bg1"/>
              </a:solidFill>
              <a:effectLst>
                <a:outerShdw blurRad="38100" dist="38100" dir="2700000" algn="tl">
                  <a:srgbClr val="000000">
                    <a:alpha val="43137"/>
                  </a:srgbClr>
                </a:outerShdw>
              </a:effectLst>
              <a:cs typeface="B Farnaz" panose="00000400000000000000" pitchFamily="2" charset="-78"/>
            </a:endParaRPr>
          </a:p>
        </p:txBody>
      </p:sp>
      <p:sp>
        <p:nvSpPr>
          <p:cNvPr id="7" name="Rectangle 6"/>
          <p:cNvSpPr/>
          <p:nvPr/>
        </p:nvSpPr>
        <p:spPr>
          <a:xfrm>
            <a:off x="3601790" y="1103066"/>
            <a:ext cx="8208135" cy="923330"/>
          </a:xfrm>
          <a:prstGeom prst="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rtl="1"/>
            <a:r>
              <a:rPr lang="fa-IR" dirty="0" smtClean="0">
                <a:solidFill>
                  <a:schemeClr val="tx1"/>
                </a:solidFill>
                <a:cs typeface="2  Yekan" panose="00000400000000000000" pitchFamily="2" charset="-78"/>
              </a:rPr>
              <a:t>با توجه به اينكه به معناي كلي به هر چيزي كه ساخته مي‌شود مي‌توان ساختمان گفت ولي در اينجا منظور ما از ساختمان بناهاي ساخته شده با مصالح بنايي (آهن، سيمان، گچ، آجر و غيره) مي‌باشد. اصولا ساختمان را از لحاظ مصالح مصرفي و نوع كاربرد آن مي‌توان به دو دسته تقسيم نمود. </a:t>
            </a:r>
            <a:endParaRPr lang="fa-IR" dirty="0">
              <a:solidFill>
                <a:schemeClr val="tx1"/>
              </a:solidFill>
              <a:cs typeface="2  Yekan" panose="00000400000000000000" pitchFamily="2" charset="-78"/>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387" y="2695469"/>
            <a:ext cx="6078940" cy="2976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251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5" name="Rectangle 4"/>
          <p:cNvSpPr/>
          <p:nvPr/>
        </p:nvSpPr>
        <p:spPr>
          <a:xfrm>
            <a:off x="9680544" y="449620"/>
            <a:ext cx="2004075" cy="523220"/>
          </a:xfrm>
          <a:prstGeom prst="rect">
            <a:avLst/>
          </a:prstGeom>
        </p:spPr>
        <p:txBody>
          <a:bodyPr wrap="none">
            <a:spAutoFit/>
          </a:bodyPr>
          <a:lstStyle/>
          <a:p>
            <a:r>
              <a:rPr lang="fa-IR" sz="2800" b="1"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RT_Poster" panose="00000700000000000000" pitchFamily="2" charset="-78"/>
              </a:rPr>
              <a:t>ساختمان</a:t>
            </a:r>
            <a:r>
              <a:rPr lang="fa-IR" sz="2800" b="1" dirty="0">
                <a:solidFill>
                  <a:schemeClr val="bg1">
                    <a:lumMod val="95000"/>
                  </a:schemeClr>
                </a:solidFill>
              </a:rPr>
              <a:t> </a:t>
            </a:r>
            <a:r>
              <a:rPr lang="fa-IR" sz="2800" b="1" dirty="0">
                <a:solidFill>
                  <a:schemeClr val="bg1">
                    <a:lumMod val="95000"/>
                  </a:schemeClr>
                </a:solidFill>
                <a:effectLst>
                  <a:outerShdw blurRad="38100" dist="38100" dir="2700000" algn="tl">
                    <a:srgbClr val="000000">
                      <a:alpha val="43137"/>
                    </a:srgbClr>
                  </a:outerShdw>
                </a:effectLst>
                <a:cs typeface="MRT_Poster" panose="00000700000000000000" pitchFamily="2" charset="-78"/>
              </a:rPr>
              <a:t>بتني</a:t>
            </a:r>
            <a:r>
              <a:rPr lang="fa-IR" sz="2800" b="1" dirty="0">
                <a:solidFill>
                  <a:schemeClr val="bg1">
                    <a:lumMod val="95000"/>
                  </a:schemeClr>
                </a:solidFill>
              </a:rPr>
              <a:t> </a:t>
            </a:r>
            <a:endParaRPr lang="en-US" sz="2800" dirty="0">
              <a:solidFill>
                <a:schemeClr val="bg1">
                  <a:lumMod val="95000"/>
                </a:schemeClr>
              </a:solidFill>
              <a:effectLst>
                <a:outerShdw blurRad="38100" dist="38100" dir="2700000" algn="tl">
                  <a:srgbClr val="000000">
                    <a:alpha val="43137"/>
                  </a:srgbClr>
                </a:outerShdw>
              </a:effectLst>
              <a:cs typeface="MRT_Poster" panose="00000700000000000000" pitchFamily="2" charset="-78"/>
            </a:endParaRPr>
          </a:p>
        </p:txBody>
      </p:sp>
      <p:sp>
        <p:nvSpPr>
          <p:cNvPr id="6" name="Rectangle 5"/>
          <p:cNvSpPr/>
          <p:nvPr/>
        </p:nvSpPr>
        <p:spPr>
          <a:xfrm>
            <a:off x="373488" y="1299212"/>
            <a:ext cx="11311132"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smtClean="0">
                <a:cs typeface="2  Yekan" panose="00000400000000000000" pitchFamily="2" charset="-78"/>
              </a:rPr>
              <a:t>ساختمان بتني ساختماني است كه براي اسكلت اصلي آن از بتن آرمه (سيمان، شن، ماسه و فولاد بصورت ميلگرد ساده و يا آجدار) استفاده شده باشد. در ساختمانهاي بتني سقفها به وسيله تاوه (دال)‌هاي بتني پوشيده مي‌شود و يا از سقفهاي تيرچه و بلوك و يا ساير سقفهاي پيش ساخته استفاده مي‌گردد و براي ديوارهاي جدا كننده (پارتيشن‌ها) ممكن است از انواع آجر مانند سفال تيغه‌اي، آجر ماشيني سوراخ دار، آجر معمولي كور‌ه‌اي و يا تيغچه گچي و يا چوب استفاده شده و ممكن است از ديوار بتون آرمه هم استفاده مي‌شود. در هر حال در اين نوع ساختمانها شاه تيرها و ستونها از بتون آرمه (بتون سطح) ساخته مي‌شود. </a:t>
            </a:r>
            <a:endParaRPr lang="en-US" dirty="0">
              <a:cs typeface="2  Yekan" panose="00000400000000000000" pitchFamily="2" charset="-78"/>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1888" y="2999881"/>
            <a:ext cx="3960693" cy="323608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1857" y="2999881"/>
            <a:ext cx="4854125" cy="32360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190750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3" name="Rectangle 2"/>
          <p:cNvSpPr/>
          <p:nvPr/>
        </p:nvSpPr>
        <p:spPr>
          <a:xfrm>
            <a:off x="9680544" y="449620"/>
            <a:ext cx="2079415" cy="523220"/>
          </a:xfrm>
          <a:prstGeom prst="rect">
            <a:avLst/>
          </a:prstGeom>
        </p:spPr>
        <p:txBody>
          <a:bodyPr wrap="none">
            <a:spAutoFit/>
          </a:bodyPr>
          <a:lstStyle/>
          <a:p>
            <a:r>
              <a:rPr lang="fa-IR" sz="2800" b="1"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RT_Poster" panose="00000700000000000000" pitchFamily="2" charset="-78"/>
              </a:rPr>
              <a:t>ساختمان</a:t>
            </a:r>
            <a:r>
              <a:rPr lang="fa-IR" sz="2800" b="1" dirty="0">
                <a:solidFill>
                  <a:schemeClr val="bg1">
                    <a:lumMod val="95000"/>
                  </a:schemeClr>
                </a:solidFill>
              </a:rPr>
              <a:t> </a:t>
            </a:r>
            <a:r>
              <a:rPr lang="fa-IR" sz="2800" b="1" dirty="0" smtClean="0">
                <a:solidFill>
                  <a:schemeClr val="bg1">
                    <a:lumMod val="95000"/>
                  </a:schemeClr>
                </a:solidFill>
                <a:effectLst>
                  <a:outerShdw blurRad="38100" dist="38100" dir="2700000" algn="tl">
                    <a:srgbClr val="000000">
                      <a:alpha val="43137"/>
                    </a:srgbClr>
                  </a:outerShdw>
                </a:effectLst>
                <a:cs typeface="MRT_Poster" panose="00000700000000000000" pitchFamily="2" charset="-78"/>
              </a:rPr>
              <a:t>فلزی</a:t>
            </a:r>
            <a:r>
              <a:rPr lang="fa-IR" sz="2800" b="1" dirty="0" smtClean="0">
                <a:solidFill>
                  <a:schemeClr val="bg1">
                    <a:lumMod val="95000"/>
                  </a:schemeClr>
                </a:solidFill>
              </a:rPr>
              <a:t> </a:t>
            </a:r>
            <a:endParaRPr lang="en-US" sz="2800" dirty="0">
              <a:solidFill>
                <a:schemeClr val="bg1">
                  <a:lumMod val="95000"/>
                </a:schemeClr>
              </a:solidFill>
              <a:effectLst>
                <a:outerShdw blurRad="38100" dist="38100" dir="2700000" algn="tl">
                  <a:srgbClr val="000000">
                    <a:alpha val="43137"/>
                  </a:srgbClr>
                </a:outerShdw>
              </a:effectLst>
              <a:cs typeface="MRT_Poster" panose="00000700000000000000" pitchFamily="2" charset="-78"/>
            </a:endParaRPr>
          </a:p>
        </p:txBody>
      </p:sp>
      <p:sp>
        <p:nvSpPr>
          <p:cNvPr id="4" name="Rectangle 3"/>
          <p:cNvSpPr/>
          <p:nvPr/>
        </p:nvSpPr>
        <p:spPr>
          <a:xfrm>
            <a:off x="373488" y="1299212"/>
            <a:ext cx="11311132" cy="2031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در اين نوع ساختمانها براي ساختن ستونها و پلها از پروفيلهاي فولادي استفاده مي‌شود. در ايران معمولا ستونها را از تيرها آهنهاي </a:t>
            </a:r>
            <a:r>
              <a:rPr lang="en-US" dirty="0">
                <a:cs typeface="2  Yekan" panose="00000400000000000000" pitchFamily="2" charset="-78"/>
              </a:rPr>
              <a:t>I </a:t>
            </a:r>
            <a:r>
              <a:rPr lang="fa-IR" dirty="0">
                <a:cs typeface="2  Yekan" panose="00000400000000000000" pitchFamily="2" charset="-78"/>
              </a:rPr>
              <a:t>دوبل و يا بال و پهن‌هاي تكي (آهنهاي هاش) استفاده مي‌نمايد و همچنين براي اتصلات از نبشي- تسمه و براي زير ستونها از صفحه فولادي استفاده مي‌شود و معمولا دو قطعه را بوسيله جوش به همديگر متصل مي‌نمايند. سقف اين نوع ساختمانها ممكن است تير آهن و طاق ضربي باشد و يا از انواع سقفهاي ديگر از قبيل تيرچه بلوك و غيره استفاده گردد. براي پارتيشن‌ها مي‌توان مانند ساختمانهاي بتوني از انواع آجر و يا قطعات گچي و يا چوب يا سفالهاي تيغه‌اي استفاده نمود. در هر حال جدا كننده‌ها مي‌بايد از مصالح سبك انتخاب شوند. د بعضي از ممالك بر خلاف مملكت‌ ما براي اتصال قطعات از جوش استفاده نكرده بلكه بيشتر از پرج و پيچ و مهره استفاده مي‌نمايند و براي ستونها نيز مي‌توان به تير آهن از نبشي و يا ناوداني استفاده نمود. </a:t>
            </a:r>
            <a:endParaRPr lang="en-US" dirty="0">
              <a:cs typeface="2  Yekan"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727" y="3526966"/>
            <a:ext cx="3762134" cy="274189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2341" y="3526966"/>
            <a:ext cx="3655859" cy="2741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82729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3" name="Rectangle 2"/>
          <p:cNvSpPr/>
          <p:nvPr/>
        </p:nvSpPr>
        <p:spPr>
          <a:xfrm>
            <a:off x="9680544" y="449620"/>
            <a:ext cx="2079415" cy="523220"/>
          </a:xfrm>
          <a:prstGeom prst="rect">
            <a:avLst/>
          </a:prstGeom>
        </p:spPr>
        <p:txBody>
          <a:bodyPr wrap="none">
            <a:spAutoFit/>
          </a:bodyPr>
          <a:lstStyle/>
          <a:p>
            <a:r>
              <a:rPr lang="fa-IR" sz="2800" b="1"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RT_Poster" panose="00000700000000000000" pitchFamily="2" charset="-78"/>
              </a:rPr>
              <a:t>ساختمان</a:t>
            </a:r>
            <a:r>
              <a:rPr lang="fa-IR" sz="2800" b="1" dirty="0">
                <a:solidFill>
                  <a:schemeClr val="bg1">
                    <a:lumMod val="95000"/>
                  </a:schemeClr>
                </a:solidFill>
              </a:rPr>
              <a:t> </a:t>
            </a:r>
            <a:r>
              <a:rPr lang="fa-IR" sz="2800" b="1" dirty="0">
                <a:solidFill>
                  <a:schemeClr val="bg1">
                    <a:lumMod val="95000"/>
                  </a:schemeClr>
                </a:solidFill>
                <a:effectLst>
                  <a:outerShdw blurRad="38100" dist="38100" dir="2700000" algn="tl">
                    <a:srgbClr val="000000">
                      <a:alpha val="43137"/>
                    </a:srgbClr>
                  </a:outerShdw>
                </a:effectLst>
                <a:cs typeface="MRT_Poster" panose="00000700000000000000" pitchFamily="2" charset="-78"/>
              </a:rPr>
              <a:t>آجري</a:t>
            </a:r>
            <a:endParaRPr lang="en-US" sz="2800" dirty="0">
              <a:solidFill>
                <a:schemeClr val="bg1">
                  <a:lumMod val="95000"/>
                </a:schemeClr>
              </a:solidFill>
              <a:effectLst>
                <a:outerShdw blurRad="38100" dist="38100" dir="2700000" algn="tl">
                  <a:srgbClr val="000000">
                    <a:alpha val="43137"/>
                  </a:srgbClr>
                </a:outerShdw>
              </a:effectLst>
              <a:cs typeface="MRT_Poster" panose="00000700000000000000" pitchFamily="2" charset="-78"/>
            </a:endParaRPr>
          </a:p>
        </p:txBody>
      </p:sp>
      <p:sp>
        <p:nvSpPr>
          <p:cNvPr id="4" name="Rectangle 3"/>
          <p:cNvSpPr/>
          <p:nvPr/>
        </p:nvSpPr>
        <p:spPr>
          <a:xfrm>
            <a:off x="373488" y="1299212"/>
            <a:ext cx="11311132"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در ساختمانهاي كوچك كه از چهار طبقه تجاوز نمي‌نمايند مي‌توان از اين نوع ساختمان استفاده نمود. اسكلت اصلي اين نوع ساختمانها آجري بود و براي ساختن سقف‌ها در ايران معمولاً از پروفيلهاي فولادي </a:t>
            </a:r>
            <a:r>
              <a:rPr lang="fa-IR" dirty="0" smtClean="0">
                <a:cs typeface="2  Yekan" panose="00000400000000000000" pitchFamily="2" charset="-78"/>
              </a:rPr>
              <a:t>(تير آهن </a:t>
            </a:r>
            <a:r>
              <a:rPr lang="en-US" dirty="0" smtClean="0">
                <a:cs typeface="2  Yekan" panose="00000400000000000000" pitchFamily="2" charset="-78"/>
              </a:rPr>
              <a:t>I</a:t>
            </a:r>
            <a:r>
              <a:rPr lang="fa-IR" dirty="0" smtClean="0">
                <a:cs typeface="2  Yekan" panose="00000400000000000000" pitchFamily="2" charset="-78"/>
              </a:rPr>
              <a:t>)</a:t>
            </a:r>
            <a:r>
              <a:rPr lang="en-US" dirty="0" smtClean="0">
                <a:cs typeface="2  Yekan" panose="00000400000000000000" pitchFamily="2" charset="-78"/>
              </a:rPr>
              <a:t> </a:t>
            </a:r>
            <a:r>
              <a:rPr lang="fa-IR" dirty="0">
                <a:cs typeface="2  Yekan" panose="00000400000000000000" pitchFamily="2" charset="-78"/>
              </a:rPr>
              <a:t>و آجر بصورت طاق ضربي استفاده مي‌گردد و يا از سقف تيرچه و بلوك استفاده مي‌شود. </a:t>
            </a:r>
            <a:r>
              <a:rPr lang="fa-IR" dirty="0" smtClean="0">
                <a:cs typeface="2  Yekan" panose="00000400000000000000" pitchFamily="2" charset="-78"/>
              </a:rPr>
              <a:t>در </a:t>
            </a:r>
            <a:r>
              <a:rPr lang="fa-IR" dirty="0">
                <a:cs typeface="2  Yekan" panose="00000400000000000000" pitchFamily="2" charset="-78"/>
              </a:rPr>
              <a:t>اين نوع ساختمانها براي مقابله با نيروهاي جانبي مانند زلزله بايد حتما از شناژهاي روي كرسي چيني و زير سقفها استفاده شود. در ساختمانها آجري معملا ديوارهاي حمال در طبقات مختلف روي هم قرار مي‌گيرند و اغلب پارتيشنها نيز همين ديوارهاي حمال مي‌باشند. حداقل عرض ديوارهاي حمال نبايد از 35 سانتيمتر كمتر باشد</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416" y="2989683"/>
            <a:ext cx="6473276" cy="3236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27156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3" name="Rectangle 2"/>
          <p:cNvSpPr/>
          <p:nvPr/>
        </p:nvSpPr>
        <p:spPr>
          <a:xfrm>
            <a:off x="8688871" y="449620"/>
            <a:ext cx="2986715" cy="523220"/>
          </a:xfrm>
          <a:prstGeom prst="rect">
            <a:avLst/>
          </a:prstGeom>
        </p:spPr>
        <p:txBody>
          <a:bodyPr wrap="none">
            <a:spAutoFit/>
          </a:bodyPr>
          <a:lstStyle/>
          <a:p>
            <a:r>
              <a:rPr lang="fa-IR" sz="2800" b="1" dirty="0" smtClean="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RT_Poster" panose="00000700000000000000" pitchFamily="2" charset="-78"/>
              </a:rPr>
              <a:t>ساختمان</a:t>
            </a:r>
            <a:r>
              <a:rPr lang="fa-IR" sz="2800" b="1" dirty="0">
                <a:solidFill>
                  <a:schemeClr val="bg1">
                    <a:lumMod val="95000"/>
                  </a:schemeClr>
                </a:solidFill>
              </a:rPr>
              <a:t> </a:t>
            </a:r>
            <a:r>
              <a:rPr lang="fa-IR" sz="2800" b="1" dirty="0">
                <a:solidFill>
                  <a:schemeClr val="bg1">
                    <a:lumMod val="95000"/>
                  </a:schemeClr>
                </a:solidFill>
                <a:effectLst>
                  <a:outerShdw blurRad="38100" dist="38100" dir="2700000" algn="tl">
                    <a:srgbClr val="000000">
                      <a:alpha val="43137"/>
                    </a:srgbClr>
                  </a:outerShdw>
                </a:effectLst>
                <a:cs typeface="MRT_Poster" panose="00000700000000000000" pitchFamily="2" charset="-78"/>
              </a:rPr>
              <a:t>خشتي و گلي </a:t>
            </a:r>
            <a:endParaRPr lang="en-US" sz="2800" dirty="0">
              <a:solidFill>
                <a:schemeClr val="bg1">
                  <a:lumMod val="95000"/>
                </a:schemeClr>
              </a:solidFill>
              <a:effectLst>
                <a:outerShdw blurRad="38100" dist="38100" dir="2700000" algn="tl">
                  <a:srgbClr val="000000">
                    <a:alpha val="43137"/>
                  </a:srgbClr>
                </a:outerShdw>
              </a:effectLst>
              <a:cs typeface="MRT_Poster" panose="00000700000000000000" pitchFamily="2" charset="-78"/>
            </a:endParaRPr>
          </a:p>
        </p:txBody>
      </p:sp>
      <p:sp>
        <p:nvSpPr>
          <p:cNvPr id="4" name="Rectangle 3"/>
          <p:cNvSpPr/>
          <p:nvPr/>
        </p:nvSpPr>
        <p:spPr>
          <a:xfrm>
            <a:off x="373488" y="1299212"/>
            <a:ext cx="11311132"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اين نوع ساختمانها در شهرها بعلت گراني زمين كمتر ساخته مي‌شود و بيشتر در روستاهاي دور كه دسترسي به مصالح ساختماني مشكل تر است مود استفاده قرار مي‌گيرد. </a:t>
            </a:r>
            <a:r>
              <a:rPr lang="fa-IR" dirty="0" smtClean="0">
                <a:cs typeface="2  Yekan" panose="00000400000000000000" pitchFamily="2" charset="-78"/>
              </a:rPr>
              <a:t>اسكلت </a:t>
            </a:r>
            <a:r>
              <a:rPr lang="fa-IR" dirty="0">
                <a:cs typeface="2  Yekan" panose="00000400000000000000" pitchFamily="2" charset="-78"/>
              </a:rPr>
              <a:t>اصلي اين نوع ساختمانها از خشت خام و گل مي‌باشد و تعداد طبقات آن از يك طبقه تجاوز نمي‌كند و در مقابل نيروهاي جانبي مخصوصاً در مملكت ما كه از مناطق زلزله خيز دنيا مي‌باشد جدا جلوگيري بعمل آيد. بجز انواع فوق ساختمانهاي ديگري نيز وجود دارد مانند ساختمانهاي سنگي كه بيشتر در مناطق كوهستاني مورد استفاده قرار مي‌گيرد ممكن است ساختماني مركب از دو يا چند نوع از انواع فوق ساخته شود مانند ساختمانهاي فلزي و بتوني و يا فلزي و آجري و غيره.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859" y="2996659"/>
            <a:ext cx="4874390" cy="3249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526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3" name="Rectangle 2"/>
          <p:cNvSpPr/>
          <p:nvPr/>
        </p:nvSpPr>
        <p:spPr>
          <a:xfrm>
            <a:off x="4270019" y="1126432"/>
            <a:ext cx="3651962" cy="569387"/>
          </a:xfrm>
          <a:prstGeom prst="rect">
            <a:avLst/>
          </a:prstGeom>
        </p:spPr>
        <p:txBody>
          <a:bodyPr wrap="none" tIns="91440">
            <a:spAutoFit/>
          </a:bodyPr>
          <a:lstStyle/>
          <a:p>
            <a:r>
              <a:rPr lang="fa-IR" sz="2800" b="1" dirty="0" smtClean="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rPr>
              <a:t>ماشين آلات مخلوط كردن بتون</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
        <p:nvSpPr>
          <p:cNvPr id="4" name="Rectangle 3"/>
          <p:cNvSpPr/>
          <p:nvPr/>
        </p:nvSpPr>
        <p:spPr>
          <a:xfrm>
            <a:off x="253565" y="1926654"/>
            <a:ext cx="11311132" cy="2031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مخلوط </a:t>
            </a:r>
            <a:r>
              <a:rPr lang="fa-IR" dirty="0" smtClean="0">
                <a:cs typeface="2  Yekan" panose="00000400000000000000" pitchFamily="2" charset="-78"/>
              </a:rPr>
              <a:t>كن ها </a:t>
            </a:r>
            <a:r>
              <a:rPr lang="fa-IR" dirty="0">
                <a:cs typeface="2  Yekan" panose="00000400000000000000" pitchFamily="2" charset="-78"/>
              </a:rPr>
              <a:t>يا ميكسرها در انواع متفاوتي موجودند كه نمونه‌هاي آن عبارتند از : </a:t>
            </a:r>
          </a:p>
          <a:p>
            <a:pPr algn="just" rtl="1"/>
            <a:r>
              <a:rPr lang="fa-IR" dirty="0">
                <a:cs typeface="2  Yekan" panose="00000400000000000000" pitchFamily="2" charset="-78"/>
              </a:rPr>
              <a:t>ميكسر تريلي – ميكسر ساكن يا كارخانه مركزي تهيه بتون و ميكسر ترانزيت. روش درجه بندي كه براي ميكسرهاي بتون به كار مي‌رود بر اساس استفاده از يك علامت (سمبل) شامل يك حرف لاتين و يك شماره است. حرف لاتين نشانگر نوع ميكسر است كه معمولاً از حرف </a:t>
            </a:r>
            <a:r>
              <a:rPr lang="en-US" dirty="0">
                <a:cs typeface="2  Yekan" panose="00000400000000000000" pitchFamily="2" charset="-78"/>
              </a:rPr>
              <a:t>S </a:t>
            </a:r>
            <a:r>
              <a:rPr lang="fa-IR" dirty="0">
                <a:cs typeface="2  Yekan" panose="00000400000000000000" pitchFamily="2" charset="-78"/>
              </a:rPr>
              <a:t>براي كارهاي ساختماني و از</a:t>
            </a:r>
            <a:r>
              <a:rPr lang="en-US" dirty="0">
                <a:cs typeface="2  Yekan" panose="00000400000000000000" pitchFamily="2" charset="-78"/>
              </a:rPr>
              <a:t>E </a:t>
            </a:r>
            <a:r>
              <a:rPr lang="fa-IR" dirty="0">
                <a:cs typeface="2  Yekan" panose="00000400000000000000" pitchFamily="2" charset="-78"/>
              </a:rPr>
              <a:t>براي كارهاي روكش سطح راهها و همچنين از شماره كه حجم بتون مرطوب را بر حسب فونت مكعب بيان مي‌نمايند استفاده مي‌شود مثلا 15</a:t>
            </a:r>
            <a:r>
              <a:rPr lang="en-US" dirty="0">
                <a:cs typeface="2  Yekan" panose="00000400000000000000" pitchFamily="2" charset="-78"/>
              </a:rPr>
              <a:t>S </a:t>
            </a:r>
            <a:r>
              <a:rPr lang="fa-IR" dirty="0">
                <a:cs typeface="2  Yekan" panose="00000400000000000000" pitchFamily="2" charset="-78"/>
              </a:rPr>
              <a:t>كه در كارهاي ساختماني با حجم 15 فوت مكعب به كار مي‌رود. </a:t>
            </a:r>
            <a:r>
              <a:rPr lang="fa-IR" dirty="0" smtClean="0">
                <a:cs typeface="2  Yekan" panose="00000400000000000000" pitchFamily="2" charset="-78"/>
              </a:rPr>
              <a:t>مخلوط </a:t>
            </a:r>
            <a:r>
              <a:rPr lang="fa-IR" dirty="0">
                <a:cs typeface="2  Yekan" panose="00000400000000000000" pitchFamily="2" charset="-78"/>
              </a:rPr>
              <a:t>كردن بتون با ميكسرهاي ثابت : اين نوع مخلوط كردن يا در محل .كارگاه ساختماني و يا در يك كارخانه مركزي بتون به نام ايستگاه مركزي بتون يا بچينگ پلنت به عنوان يكبار مخلوط كن به مدت 1 الي 3 دقيقه (بسته به ظرفيت دستگاه) انجام مي‌گيرد. </a:t>
            </a:r>
          </a:p>
        </p:txBody>
      </p:sp>
      <p:sp>
        <p:nvSpPr>
          <p:cNvPr id="5" name="Rectangle 4"/>
          <p:cNvSpPr/>
          <p:nvPr/>
        </p:nvSpPr>
        <p:spPr>
          <a:xfrm>
            <a:off x="9910077" y="458647"/>
            <a:ext cx="1654620" cy="523220"/>
          </a:xfrm>
          <a:prstGeom prst="rect">
            <a:avLst/>
          </a:prstGeom>
        </p:spPr>
        <p:txBody>
          <a:bodyPr wrap="none">
            <a:spAutoFit/>
          </a:bodyPr>
          <a:lstStyle/>
          <a:p>
            <a:r>
              <a:rPr lang="fa-IR"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rPr>
              <a:t>نکات اجرای </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
        <p:nvSpPr>
          <p:cNvPr id="9" name="Rectangle 8"/>
          <p:cNvSpPr/>
          <p:nvPr/>
        </p:nvSpPr>
        <p:spPr>
          <a:xfrm>
            <a:off x="5409754" y="4148711"/>
            <a:ext cx="1372492" cy="523220"/>
          </a:xfrm>
          <a:prstGeom prst="rect">
            <a:avLst/>
          </a:prstGeom>
        </p:spPr>
        <p:txBody>
          <a:bodyPr wrap="none">
            <a:spAutoFit/>
          </a:bodyPr>
          <a:lstStyle/>
          <a:p>
            <a:r>
              <a:rPr lang="fa-IR" sz="2800" b="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RT_Poster" panose="00000700000000000000" pitchFamily="2" charset="-78"/>
              </a:rPr>
              <a:t>پمپ بتون </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
        <p:nvSpPr>
          <p:cNvPr id="10" name="Rectangle 9"/>
          <p:cNvSpPr/>
          <p:nvPr/>
        </p:nvSpPr>
        <p:spPr>
          <a:xfrm>
            <a:off x="440434" y="4902766"/>
            <a:ext cx="11311132"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اولين بارن تلمبه در حمل بتون به داخل تونل استفاده شد ولي امروزه اين وسيله به طور وسيعي درساختمانهاي بتني به كار مي‌رود. تلمبه معمولا بر روي شاسي كاميون سوار شده و به كمك مكانيسمهاي خاص لوله بتون را كه از جنس فلزي يا انعطاف پذير است كه مي‌تواند در ارتفاعات مختلف و در زاويه‌هاي مورد نظر تغيير مكان دهد. </a:t>
            </a:r>
          </a:p>
        </p:txBody>
      </p:sp>
    </p:spTree>
    <p:extLst>
      <p:ext uri="{BB962C8B-B14F-4D97-AF65-F5344CB8AC3E}">
        <p14:creationId xmlns:p14="http://schemas.microsoft.com/office/powerpoint/2010/main" val="250706334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6" name="Rectangle 5"/>
          <p:cNvSpPr/>
          <p:nvPr/>
        </p:nvSpPr>
        <p:spPr>
          <a:xfrm>
            <a:off x="9944545" y="447500"/>
            <a:ext cx="1654620" cy="523220"/>
          </a:xfrm>
          <a:prstGeom prst="rect">
            <a:avLst/>
          </a:prstGeom>
        </p:spPr>
        <p:txBody>
          <a:bodyPr wrap="none">
            <a:spAutoFit/>
          </a:bodyPr>
          <a:lstStyle/>
          <a:p>
            <a:r>
              <a:rPr lang="fa-IR"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rPr>
              <a:t>نکات اجرای </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
        <p:nvSpPr>
          <p:cNvPr id="7" name="Rectangle 6"/>
          <p:cNvSpPr/>
          <p:nvPr/>
        </p:nvSpPr>
        <p:spPr>
          <a:xfrm>
            <a:off x="5710317" y="1151670"/>
            <a:ext cx="771365" cy="615553"/>
          </a:xfrm>
          <a:prstGeom prst="rect">
            <a:avLst/>
          </a:prstGeom>
        </p:spPr>
        <p:txBody>
          <a:bodyPr wrap="none" tIns="91440" bIns="91440">
            <a:spAutoFit/>
          </a:bodyPr>
          <a:lstStyle/>
          <a:p>
            <a:r>
              <a:rPr lang="fa-IR" sz="2800" b="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RT_Poster" panose="00000700000000000000" pitchFamily="2" charset="-78"/>
              </a:rPr>
              <a:t>بتونير</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
        <p:nvSpPr>
          <p:cNvPr id="8" name="Rectangle 7"/>
          <p:cNvSpPr/>
          <p:nvPr/>
        </p:nvSpPr>
        <p:spPr>
          <a:xfrm>
            <a:off x="288033" y="2046260"/>
            <a:ext cx="1131113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بتونير يكي از ماشين آلات ساختن بتون است كه داراي جام استوانه‌اي شكل و پره‌هايي براي اختلاط مصالح و تخليه بتون است. </a:t>
            </a:r>
          </a:p>
        </p:txBody>
      </p:sp>
      <p:sp>
        <p:nvSpPr>
          <p:cNvPr id="9" name="Rectangle 8"/>
          <p:cNvSpPr/>
          <p:nvPr/>
        </p:nvSpPr>
        <p:spPr>
          <a:xfrm>
            <a:off x="288033" y="2694630"/>
            <a:ext cx="1131113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به اين ماشين ممكن است اتوميكسر نيز گفته شود و سيستم كار اين ماشين بصورت خود كشش (موتور سر خود) است و داراي ظرفيت جام بزرگتري از بتونير است و اصول كار آن مانند بتونير است و در ساختن بتونها كاربرد دارد. </a:t>
            </a:r>
          </a:p>
        </p:txBody>
      </p:sp>
      <p:sp>
        <p:nvSpPr>
          <p:cNvPr id="10" name="Rectangle 9"/>
          <p:cNvSpPr/>
          <p:nvPr/>
        </p:nvSpPr>
        <p:spPr>
          <a:xfrm>
            <a:off x="5483491" y="3704774"/>
            <a:ext cx="1225015" cy="569387"/>
          </a:xfrm>
          <a:prstGeom prst="rect">
            <a:avLst/>
          </a:prstGeom>
        </p:spPr>
        <p:txBody>
          <a:bodyPr wrap="none" tIns="91440">
            <a:spAutoFit/>
          </a:bodyPr>
          <a:lstStyle/>
          <a:p>
            <a:r>
              <a:rPr lang="fa-IR" sz="2800" b="1" dirty="0">
                <a:solidFill>
                  <a:schemeClr val="accent4">
                    <a:lumMod val="40000"/>
                    <a:lumOff val="6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MRT_Poster" panose="00000700000000000000" pitchFamily="2" charset="-78"/>
              </a:rPr>
              <a:t>شاتكريت </a:t>
            </a:r>
            <a:endParaRPr lang="en-US" sz="2800" dirty="0">
              <a:solidFill>
                <a:schemeClr val="accent4">
                  <a:lumMod val="40000"/>
                  <a:lumOff val="60000"/>
                </a:schemeClr>
              </a:solidFill>
              <a:effectLst>
                <a:outerShdw blurRad="38100" dist="38100" dir="2700000" algn="tl">
                  <a:srgbClr val="000000">
                    <a:alpha val="43137"/>
                  </a:srgbClr>
                </a:outerShdw>
              </a:effectLst>
              <a:cs typeface="MRT_Poster" panose="00000700000000000000" pitchFamily="2" charset="-78"/>
            </a:endParaRPr>
          </a:p>
        </p:txBody>
      </p:sp>
      <p:sp>
        <p:nvSpPr>
          <p:cNvPr id="11" name="Rectangle 10"/>
          <p:cNvSpPr/>
          <p:nvPr/>
        </p:nvSpPr>
        <p:spPr>
          <a:xfrm>
            <a:off x="288033" y="4568885"/>
            <a:ext cx="11311132"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rtl="1"/>
            <a:r>
              <a:rPr lang="fa-IR" dirty="0">
                <a:cs typeface="2  Yekan" panose="00000400000000000000" pitchFamily="2" charset="-78"/>
              </a:rPr>
              <a:t>شاتكريت به بتوني اطلاق مي‌شود كه توسط لوله به محل ريختن منتقل شده و به طريقه پنوماتيكي با فشار و سرعت زياد برروي يك سطح پاشيده مي‌شود. شاتكريت شامل دو نوع خشك و مرطوب است. شاتكريت خشك نوعي است كه قسمت اعظم آب مورد نياز بتون در دهانه لوله به بتون اضافه مي‌شود و سپس به بيرون پاشيده مي‌شود. شاتكريت مرطوب آن است كه تمام اجراي تشكيل دهنده بتني مخلوط شده و سپس وارد لوله انتقال مي‌شوند. </a:t>
            </a:r>
          </a:p>
        </p:txBody>
      </p:sp>
    </p:spTree>
    <p:extLst>
      <p:ext uri="{BB962C8B-B14F-4D97-AF65-F5344CB8AC3E}">
        <p14:creationId xmlns:p14="http://schemas.microsoft.com/office/powerpoint/2010/main" val="189028652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1000"/>
                                        <p:tgtEl>
                                          <p:spTgt spid="10">
                                            <p:txEl>
                                              <p:pRg st="0" end="0"/>
                                            </p:txEl>
                                          </p:spTgt>
                                        </p:tgtEl>
                                      </p:cBhvr>
                                    </p:animEffect>
                                    <p:anim calcmode="lin" valueType="num">
                                      <p:cBhvr>
                                        <p:cTn id="3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2200</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2  Yekan</vt:lpstr>
      <vt:lpstr>Arial</vt:lpstr>
      <vt:lpstr>B Farnaz</vt:lpstr>
      <vt:lpstr>Calibri</vt:lpstr>
      <vt:lpstr>Calibri Light</vt:lpstr>
      <vt:lpstr>MRT_Poster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www.Win2Farsi.com</dc:creator>
  <cp:lastModifiedBy>MRT www.Win2Farsi.com</cp:lastModifiedBy>
  <cp:revision>21</cp:revision>
  <dcterms:created xsi:type="dcterms:W3CDTF">2015-08-16T02:41:47Z</dcterms:created>
  <dcterms:modified xsi:type="dcterms:W3CDTF">2015-08-16T21:14:33Z</dcterms:modified>
</cp:coreProperties>
</file>