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307" r:id="rId2"/>
    <p:sldId id="258" r:id="rId3"/>
    <p:sldId id="295" r:id="rId4"/>
    <p:sldId id="259" r:id="rId5"/>
    <p:sldId id="260" r:id="rId6"/>
    <p:sldId id="261" r:id="rId7"/>
    <p:sldId id="296" r:id="rId8"/>
    <p:sldId id="297" r:id="rId9"/>
    <p:sldId id="298" r:id="rId10"/>
    <p:sldId id="299" r:id="rId11"/>
    <p:sldId id="300" r:id="rId12"/>
    <p:sldId id="301" r:id="rId13"/>
    <p:sldId id="302" r:id="rId14"/>
    <p:sldId id="303" r:id="rId15"/>
    <p:sldId id="304" r:id="rId16"/>
    <p:sldId id="305" r:id="rId17"/>
    <p:sldId id="306" r:id="rId18"/>
    <p:sldId id="262" r:id="rId19"/>
    <p:sldId id="263" r:id="rId20"/>
    <p:sldId id="264" r:id="rId21"/>
    <p:sldId id="266" r:id="rId22"/>
    <p:sldId id="267" r:id="rId23"/>
    <p:sldId id="268"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308"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14" y="-3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9E3749C7-D627-4CB5-931F-8EECF1D59159}" type="datetimeFigureOut">
              <a:rPr lang="en-US"/>
              <a:pPr>
                <a:defRPr/>
              </a:pPr>
              <a:t>5/2/2016</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06B8F6F3-8BE3-40FA-BA88-ADA97AEE4E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09424A1C-D7B2-470F-BD28-9C535FE92B55}" type="datetimeFigureOut">
              <a:rPr lang="en-US"/>
              <a:pPr>
                <a:defRPr/>
              </a:pPr>
              <a:t>5/2/2016</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97C9AF5B-69F6-4053-9D10-A48292CBC75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12C0D11-3538-45AE-A9B6-B897B4B26389}" type="datetimeFigureOut">
              <a:rPr lang="en-US"/>
              <a:pPr>
                <a:defRPr/>
              </a:pPr>
              <a:t>5/2/2016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ECF0B67-00FC-44F0-8FB2-2806338155E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endParaRPr lang="en-US" noProof="0" smtClean="0"/>
          </a:p>
        </p:txBody>
      </p:sp>
      <p:sp>
        <p:nvSpPr>
          <p:cNvPr id="4" name="Date Placeholder 3"/>
          <p:cNvSpPr>
            <a:spLocks noGrp="1"/>
          </p:cNvSpPr>
          <p:nvPr>
            <p:ph type="dt" sz="half" idx="10"/>
          </p:nvPr>
        </p:nvSpPr>
        <p:spPr>
          <a:xfrm>
            <a:off x="457200" y="6251575"/>
            <a:ext cx="2133600" cy="476250"/>
          </a:xfrm>
        </p:spPr>
        <p:txBody>
          <a:bodyPr/>
          <a:lstStyle>
            <a:lvl1pPr>
              <a:defRPr/>
            </a:lvl1pPr>
          </a:lstStyle>
          <a:p>
            <a:pPr>
              <a:defRPr/>
            </a:pPr>
            <a:endParaRPr lang="en-US"/>
          </a:p>
        </p:txBody>
      </p:sp>
      <p:sp>
        <p:nvSpPr>
          <p:cNvPr id="5" name="Slide Number Placeholder 4"/>
          <p:cNvSpPr>
            <a:spLocks noGrp="1"/>
          </p:cNvSpPr>
          <p:nvPr>
            <p:ph type="sldNum" sz="quarter" idx="11"/>
          </p:nvPr>
        </p:nvSpPr>
        <p:spPr>
          <a:xfrm>
            <a:off x="6553200" y="6248400"/>
            <a:ext cx="2133600" cy="476250"/>
          </a:xfrm>
        </p:spPr>
        <p:txBody>
          <a:bodyPr/>
          <a:lstStyle>
            <a:lvl1pPr>
              <a:defRPr/>
            </a:lvl1pPr>
          </a:lstStyle>
          <a:p>
            <a:pPr>
              <a:defRPr/>
            </a:pPr>
            <a:fld id="{B0AA009D-DAC4-46E5-B975-8E4B1B1F9B38}" type="slidenum">
              <a:rPr lang="ar-SA"/>
              <a:pPr>
                <a:defRPr/>
              </a:pPr>
              <a:t>‹#›</a:t>
            </a:fld>
            <a:endParaRPr lang="en-US"/>
          </a:p>
        </p:txBody>
      </p:sp>
      <p:sp>
        <p:nvSpPr>
          <p:cNvPr id="6" name="Footer Placeholder 5"/>
          <p:cNvSpPr>
            <a:spLocks noGrp="1"/>
          </p:cNvSpPr>
          <p:nvPr>
            <p:ph type="ftr" sz="quarter" idx="12"/>
          </p:nvPr>
        </p:nvSpPr>
        <p:spPr>
          <a:xfrm>
            <a:off x="3124200" y="6248400"/>
            <a:ext cx="2895600" cy="476250"/>
          </a:xfrm>
        </p:spPr>
        <p:txBody>
          <a:bodyPr/>
          <a:lstStyle>
            <a:lvl1pPr>
              <a:defRPr/>
            </a:lvl1pPr>
          </a:lstStyle>
          <a:p>
            <a:pPr>
              <a:defRPr/>
            </a:pPr>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DE61A8C6-4C55-4026-BDC5-8DDD67DA35B8}" type="datetimeFigureOut">
              <a:rPr lang="en-US"/>
              <a:pPr>
                <a:defRPr/>
              </a:pPr>
              <a:t>5/2/2016</a:t>
            </a:fld>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69263F5A-84E6-4B82-8924-49ADA5EE25F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D35F449C-BB73-4C53-B5F6-39020E9FB802}" type="datetimeFigureOut">
              <a:rPr lang="en-US"/>
              <a:pPr>
                <a:defRPr/>
              </a:pPr>
              <a:t>5/2/2016</a:t>
            </a:fld>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A2117542-EFAB-4F8A-85D6-6A195F567E3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67D6E12A-421A-4547-B150-E30E396CA987}" type="datetimeFigureOut">
              <a:rPr lang="en-US"/>
              <a:pPr>
                <a:defRPr/>
              </a:pPr>
              <a:t>5/2/2016</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981D9BBB-13CD-4F70-8EBD-6198B88E853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3910F43E-36A9-411F-8A20-D6483706B9DA}" type="datetimeFigureOut">
              <a:rPr lang="en-US"/>
              <a:pPr>
                <a:defRPr/>
              </a:pPr>
              <a:t>5/2/2016</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03CE05AE-90F1-46A0-ABE2-58A7D16F847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2C2CC72D-53FB-4C7D-883B-5E17CCA93CDA}" type="datetimeFigureOut">
              <a:rPr lang="en-US"/>
              <a:pPr>
                <a:defRPr/>
              </a:pPr>
              <a:t>5/2/2016</a:t>
            </a:fld>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46E19CAA-7E70-4050-9554-F89A4978DC2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1E80F1DD-36D2-4162-A258-0CD4E890351B}" type="datetimeFigureOut">
              <a:rPr lang="en-US"/>
              <a:pPr>
                <a:defRPr/>
              </a:pPr>
              <a:t>5/2/2016</a:t>
            </a:fld>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277963E5-379A-4F3C-8C5F-D7702C16C86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8C811725-5C89-49E4-B3C8-F6F8A51E242E}" type="datetimeFigureOut">
              <a:rPr lang="en-US"/>
              <a:pPr>
                <a:defRPr/>
              </a:pPr>
              <a:t>5/2/2016</a:t>
            </a:fld>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0B8B7D3E-A3EA-4039-80F4-BFB858B4267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5D91E0E2-129F-4579-A61C-463F4AB460BB}" type="datetimeFigureOut">
              <a:rPr lang="en-US"/>
              <a:pPr>
                <a:defRPr/>
              </a:pPr>
              <a:t>5/2/2016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0517B9CF-B69F-46BF-B545-336B636BFEC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latin typeface="Arial" charset="0"/>
                <a:cs typeface="Arial" charset="0"/>
              </a:defRPr>
            </a:lvl1pPr>
          </a:lstStyle>
          <a:p>
            <a:pPr>
              <a:defRPr/>
            </a:pPr>
            <a:fld id="{1E71D143-391B-4EF6-9EE2-9CE85BA724C1}" type="datetimeFigureOut">
              <a:rPr lang="en-US"/>
              <a:pPr>
                <a:defRPr/>
              </a:pPr>
              <a:t>5/2/2016</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latin typeface="Arial" charset="0"/>
                <a:cs typeface="Arial" charset="0"/>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latin typeface="Arial" charset="0"/>
                <a:cs typeface="Arial" charset="0"/>
              </a:defRPr>
            </a:lvl1pPr>
          </a:lstStyle>
          <a:p>
            <a:pPr>
              <a:defRPr/>
            </a:pPr>
            <a:fld id="{6E2DB26A-B539-4134-A8D2-B1C50DD00AA5}"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0" r:id="rId4"/>
    <p:sldLayoutId id="2147483786" r:id="rId5"/>
    <p:sldLayoutId id="2147483781" r:id="rId6"/>
    <p:sldLayoutId id="2147483787" r:id="rId7"/>
    <p:sldLayoutId id="2147483788" r:id="rId8"/>
    <p:sldLayoutId id="2147483789" r:id="rId9"/>
    <p:sldLayoutId id="2147483782" r:id="rId10"/>
    <p:sldLayoutId id="2147483790" r:id="rId11"/>
    <p:sldLayoutId id="2147483791" r:id="rId12"/>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fa-IR" sz="2000" b="1" dirty="0" smtClean="0"/>
              <a:t>عــــــــــــــــــــــــــــــــــــلل فــــــــــــــــــــــــــــــــــــردی :</a:t>
            </a:r>
            <a:endParaRPr lang="en-US" sz="2000" b="1" dirty="0"/>
          </a:p>
        </p:txBody>
      </p:sp>
      <p:sp>
        <p:nvSpPr>
          <p:cNvPr id="20483" name="Content Placeholder 2"/>
          <p:cNvSpPr>
            <a:spLocks noGrp="1"/>
          </p:cNvSpPr>
          <p:nvPr>
            <p:ph idx="1"/>
          </p:nvPr>
        </p:nvSpPr>
        <p:spPr/>
        <p:txBody>
          <a:bodyPr/>
          <a:lstStyle/>
          <a:p>
            <a:pPr algn="r" rtl="1">
              <a:lnSpc>
                <a:spcPct val="200000"/>
              </a:lnSpc>
              <a:buFont typeface="Wingdings 2" pitchFamily="18" charset="2"/>
              <a:buNone/>
            </a:pPr>
            <a:r>
              <a:rPr lang="fa-IR" sz="2000" smtClean="0"/>
              <a:t>   1- هوش</a:t>
            </a:r>
            <a:br>
              <a:rPr lang="fa-IR" sz="2000" smtClean="0"/>
            </a:br>
            <a:r>
              <a:rPr lang="fa-IR" sz="2000" smtClean="0"/>
              <a:t>۲ – انگیزش</a:t>
            </a:r>
            <a:br>
              <a:rPr lang="fa-IR" sz="2000" smtClean="0"/>
            </a:br>
            <a:r>
              <a:rPr lang="fa-IR" sz="2000" smtClean="0"/>
              <a:t>۳ – توجه</a:t>
            </a:r>
            <a:br>
              <a:rPr lang="fa-IR" sz="2000" smtClean="0"/>
            </a:br>
            <a:r>
              <a:rPr lang="fa-IR" sz="2000" smtClean="0"/>
              <a:t>۴ – آشفتگیهای عاطفی و هیجانی</a:t>
            </a:r>
            <a:br>
              <a:rPr lang="fa-IR" sz="2000" smtClean="0"/>
            </a:br>
            <a:r>
              <a:rPr lang="fa-IR" sz="2000" smtClean="0"/>
              <a:t>۵ – جنسیت</a:t>
            </a:r>
            <a:br>
              <a:rPr lang="fa-IR" sz="2000" smtClean="0"/>
            </a:br>
            <a:r>
              <a:rPr lang="fa-IR" sz="2000" smtClean="0"/>
              <a:t>۶ – نارسائیهای جسمانی</a:t>
            </a:r>
          </a:p>
          <a:p>
            <a:pPr algn="r" rtl="1">
              <a:lnSpc>
                <a:spcPct val="200000"/>
              </a:lnSpc>
              <a:buFont typeface="Wingdings 2" pitchFamily="18" charset="2"/>
              <a:buNone/>
            </a:pPr>
            <a:r>
              <a:rPr lang="fa-IR" sz="2000" smtClean="0"/>
              <a:t>   7- مشکلات رفتاری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fa-IR" dirty="0" smtClean="0"/>
              <a:t>هوش :</a:t>
            </a:r>
            <a:endParaRPr lang="en-US" dirty="0"/>
          </a:p>
        </p:txBody>
      </p:sp>
      <p:sp>
        <p:nvSpPr>
          <p:cNvPr id="21507" name="Content Placeholder 2"/>
          <p:cNvSpPr>
            <a:spLocks noGrp="1"/>
          </p:cNvSpPr>
          <p:nvPr>
            <p:ph idx="1"/>
          </p:nvPr>
        </p:nvSpPr>
        <p:spPr/>
        <p:txBody>
          <a:bodyPr/>
          <a:lstStyle/>
          <a:p>
            <a:pPr algn="justLow" rtl="1">
              <a:lnSpc>
                <a:spcPct val="150000"/>
              </a:lnSpc>
              <a:buFont typeface="Wingdings 2" pitchFamily="18" charset="2"/>
              <a:buNone/>
            </a:pPr>
            <a:r>
              <a:rPr lang="fa-IR" sz="2000" smtClean="0"/>
              <a:t>  دانش آموزان از نظر ظرفیت هوش با یکدیگر اختلاف دارند .زیرا بهره هوشی افراد نتیجه تعامل بین وراثت و محیط است . با این توصیف کودکان با ظرفیت متفاوت هوشی به دنیا آمده و در شرایط محیطی متفاوت بهره هوشی خود را پیدا می کنند.تعداد زیادی از دانش آموزان که از نظر هوشی پائین تر از میانگین هستند ، در گروه دانش آموزان مرزی قرار دارند و احتمال اینکه این دانش آموزان شکست تحصیلی را بیشتر تجربه کنند زیاد است . دانش آموزان  مذبور اغلب در مدارس عادی حضور دارند و نیازمند توجه خاص معلمان و مشاوران مجرب هستند . برخی از تحقیقات نشان داده اند که انگیزه تلاش در این گونه دانش آموزان به دلیل عدم درک فهم مطالب درسی ، اندک است</a:t>
            </a:r>
            <a:endParaRPr lang="en-US"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fa-IR" dirty="0" smtClean="0"/>
              <a:t>انگیزش:</a:t>
            </a:r>
            <a:endParaRPr lang="en-US" dirty="0"/>
          </a:p>
        </p:txBody>
      </p:sp>
      <p:sp>
        <p:nvSpPr>
          <p:cNvPr id="22531" name="Content Placeholder 2"/>
          <p:cNvSpPr>
            <a:spLocks noGrp="1"/>
          </p:cNvSpPr>
          <p:nvPr>
            <p:ph idx="1"/>
          </p:nvPr>
        </p:nvSpPr>
        <p:spPr/>
        <p:txBody>
          <a:bodyPr/>
          <a:lstStyle/>
          <a:p>
            <a:pPr algn="justLow" rtl="1">
              <a:lnSpc>
                <a:spcPct val="150000"/>
              </a:lnSpc>
              <a:buFont typeface="Wingdings 2" pitchFamily="18" charset="2"/>
              <a:buNone/>
            </a:pPr>
            <a:r>
              <a:rPr lang="fa-IR" sz="2000" smtClean="0"/>
              <a:t>  یک دلیل محکم برای افت تحصیلی ،نداشتن انگیزه پیشرفت می باشد . آنهایی که دارای انگیزه پیشرفت بالا هستند به تکالیفی روی می آورند که درجه دشواری آن در حد متوسط باشد و از تکالیف خیلی آسان یا خیلی متوسط دوری می کنند. چون تکالیف آسان برای آنها مبارزه ای به حساب نمی آید و ایجاد انگیزه نمی کند و انجام دادن تکالیف آسان فضیلتی به شخص نمی بخشد به این دلیل است که تکالیف دشوار برای آنهایی که خواستار پیشرفت هستند انگیزه آفرین نیست .آنهایی که نیاز به پیشرفت پایین دارند به تکالیف نیمه دشوار روی می آورند و آنهایی که ترس شدید از شکست دارند به سوی تکالیف آسان می روند که احتمال موفقیت در انها بسیار است و احتمال شکست بسیار کم و یا اینکه به سوی تکالیف خیلی دشوار می روند که بهانه ای برای آنها باشد .</a:t>
            </a:r>
            <a:endParaRPr lang="en-US" sz="20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fa-IR" sz="2800" b="1" dirty="0" smtClean="0"/>
              <a:t>توجه:</a:t>
            </a:r>
            <a:endParaRPr lang="en-US" sz="2800" b="1" dirty="0"/>
          </a:p>
        </p:txBody>
      </p:sp>
      <p:sp>
        <p:nvSpPr>
          <p:cNvPr id="23555" name="Content Placeholder 2"/>
          <p:cNvSpPr>
            <a:spLocks noGrp="1"/>
          </p:cNvSpPr>
          <p:nvPr>
            <p:ph idx="1"/>
          </p:nvPr>
        </p:nvSpPr>
        <p:spPr/>
        <p:txBody>
          <a:bodyPr/>
          <a:lstStyle/>
          <a:p>
            <a:pPr algn="justLow" rtl="1">
              <a:lnSpc>
                <a:spcPct val="200000"/>
              </a:lnSpc>
            </a:pPr>
            <a:r>
              <a:rPr lang="fa-IR" sz="2000" smtClean="0"/>
              <a:t>شرط اول برای یادگیری و به خاطر سپردن هر مطلبی توجه به آن است بدیهی است اگر دانش آموز از هوش بالایی برخوردار باشد ولی به مطلب توجه نکند ، نمی تواند آن را فرا گیرد ، بنابراین باید خاطر نشان کرد علت افت و شکست تحصیلی بعضی از دانش آموزان ناشی از دامنه توجه پایین است و نیز عدم تمرکز حواس هنگام مطالعه و انجام تکالیف درسی نیز یکی از علل شکست و افت تحصیلی می باشد .</a:t>
            </a:r>
            <a:endParaRPr lang="en-US" sz="20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fa-IR" sz="2800" b="1" dirty="0" smtClean="0"/>
              <a:t>آشفتگی های عاطفی وهیجانی :</a:t>
            </a:r>
            <a:endParaRPr lang="en-US" sz="2800" b="1" dirty="0"/>
          </a:p>
        </p:txBody>
      </p:sp>
      <p:sp>
        <p:nvSpPr>
          <p:cNvPr id="24579" name="Content Placeholder 2"/>
          <p:cNvSpPr>
            <a:spLocks noGrp="1"/>
          </p:cNvSpPr>
          <p:nvPr>
            <p:ph idx="1"/>
          </p:nvPr>
        </p:nvSpPr>
        <p:spPr/>
        <p:txBody>
          <a:bodyPr/>
          <a:lstStyle/>
          <a:p>
            <a:pPr algn="justLow" rtl="1">
              <a:lnSpc>
                <a:spcPct val="150000"/>
              </a:lnSpc>
            </a:pPr>
            <a:r>
              <a:rPr lang="fa-IR" sz="2000" smtClean="0"/>
              <a:t>یکی از عوامل عاطفی که در یادگیری فرد تأثیر سوء دارد اضطراب است . اضطراب در یادگیری اختلال ایجاد می کند. این عامل در حالت شدید می تواند افت تحصیلی را باعث گردد. وجود اندکی اضطراب در دانش آموزان برای مدرسه و تکالیف آن ضروری است و موجب احساس مسئولیت ، برنامه ریزی و مطالعه بیشتر آنها می شود حتی در مواردی که برخی از دانش آموزان نسبت به درس ، امتحان و مدرسه هیچگونه مسئولیتی احساس نمی کنند گاه لازم است که معلمان یا اولیاء با تشریح عواقب قصور ، کوتاهی و تنبلی دانش آموزان مقداری اضطراب در آنها ایجاد کنند </a:t>
            </a:r>
            <a:endParaRPr lang="en-US" sz="20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00174"/>
            <a:ext cx="8458200" cy="4575613"/>
          </a:xfrm>
        </p:spPr>
        <p:txBody>
          <a:bodyPr>
            <a:noAutofit/>
          </a:bodyPr>
          <a:lstStyle/>
          <a:p>
            <a:pPr algn="justLow" rtl="1">
              <a:lnSpc>
                <a:spcPct val="150000"/>
              </a:lnSpc>
              <a:defRPr/>
            </a:pPr>
            <a:r>
              <a:rPr lang="fa-IR" sz="2000" dirty="0" smtClean="0">
                <a:cs typeface="+mn-cs"/>
              </a:rPr>
              <a:t>از دیگر متغیرهای فردی که می تواند تفاوتهایی را در پیشرفت یا افت تحصیلی دانش آموزان ایجاد کند جنسیت می باشد . برخی از محققان معتقدند که دختران در علوم انسانی و پسران در علوم ریاضی و فنی توانایی بهتری دارند همینطور میزان مردودی در پسران به مراتب بیشتر از دختران می باشد . مسئله دیگر نحوه تفکر دانش آموزان است . به طوریکه دانش آموزانی که در امر تحصیل با شکست مواجه می شوند این امر را به فقدان توانایی خود نسبت می دهند و خود را ناتوان می پندارند . در آنها احساس عدم شایستگی ایجاد می شود و به تبع کاهش عملکرد را به دنبال دارد که خود باعث دور باطل و شکستهای پی در پی می شود .</a:t>
            </a:r>
            <a:endParaRPr lang="en-US" sz="2000" dirty="0">
              <a:cs typeface="+mn-cs"/>
            </a:endParaRPr>
          </a:p>
        </p:txBody>
      </p:sp>
      <p:sp>
        <p:nvSpPr>
          <p:cNvPr id="3" name="Subtitle 2"/>
          <p:cNvSpPr>
            <a:spLocks noGrp="1"/>
          </p:cNvSpPr>
          <p:nvPr>
            <p:ph type="subTitle" idx="1"/>
          </p:nvPr>
        </p:nvSpPr>
        <p:spPr>
          <a:xfrm>
            <a:off x="381000" y="571500"/>
            <a:ext cx="8458200" cy="785813"/>
          </a:xfrm>
        </p:spPr>
        <p:txBody>
          <a:bodyPr/>
          <a:lstStyle/>
          <a:p>
            <a:pPr algn="r" rtl="1">
              <a:defRPr/>
            </a:pPr>
            <a:r>
              <a:rPr lang="fa-IR" b="1" dirty="0" smtClean="0"/>
              <a:t>جنسیت :</a:t>
            </a:r>
            <a:endParaRPr lang="en-US"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fa-IR" sz="2800" b="1" dirty="0" smtClean="0"/>
              <a:t>نارسایی های جسمانی:</a:t>
            </a:r>
            <a:endParaRPr lang="en-US" sz="2800" b="1" dirty="0"/>
          </a:p>
        </p:txBody>
      </p:sp>
      <p:sp>
        <p:nvSpPr>
          <p:cNvPr id="26627" name="Content Placeholder 2"/>
          <p:cNvSpPr>
            <a:spLocks noGrp="1"/>
          </p:cNvSpPr>
          <p:nvPr>
            <p:ph idx="1"/>
          </p:nvPr>
        </p:nvSpPr>
        <p:spPr/>
        <p:txBody>
          <a:bodyPr/>
          <a:lstStyle/>
          <a:p>
            <a:pPr algn="r" rtl="1">
              <a:lnSpc>
                <a:spcPct val="200000"/>
              </a:lnSpc>
              <a:buFont typeface="Wingdings 2" pitchFamily="18" charset="2"/>
              <a:buNone/>
            </a:pPr>
            <a:r>
              <a:rPr lang="en-US" smtClean="0"/>
              <a:t> </a:t>
            </a:r>
            <a:r>
              <a:rPr lang="fa-IR" sz="2000" smtClean="0"/>
              <a:t>الف ) ضعف بنیه</a:t>
            </a:r>
          </a:p>
          <a:p>
            <a:pPr algn="r" rtl="1">
              <a:lnSpc>
                <a:spcPct val="200000"/>
              </a:lnSpc>
              <a:buFont typeface="Wingdings 2" pitchFamily="18" charset="2"/>
              <a:buNone/>
            </a:pPr>
            <a:r>
              <a:rPr lang="en-US" sz="2000" smtClean="0"/>
              <a:t> </a:t>
            </a:r>
            <a:r>
              <a:rPr lang="fa-IR" sz="2000" smtClean="0"/>
              <a:t>ب ) ضعف بینایی و شنوایی </a:t>
            </a:r>
          </a:p>
          <a:p>
            <a:pPr algn="r" rtl="1">
              <a:lnSpc>
                <a:spcPct val="200000"/>
              </a:lnSpc>
              <a:buFont typeface="Wingdings 2" pitchFamily="18" charset="2"/>
              <a:buNone/>
            </a:pPr>
            <a:r>
              <a:rPr lang="en-US" sz="2000" smtClean="0"/>
              <a:t> </a:t>
            </a:r>
            <a:r>
              <a:rPr lang="fa-IR" sz="2000" smtClean="0"/>
              <a:t>ج )‌ناراحتیهای جسمی – حرکتی</a:t>
            </a:r>
          </a:p>
          <a:p>
            <a:pPr algn="r" rtl="1">
              <a:lnSpc>
                <a:spcPct val="200000"/>
              </a:lnSpc>
              <a:buFont typeface="Wingdings 2" pitchFamily="18" charset="2"/>
              <a:buNone/>
            </a:pPr>
            <a:r>
              <a:rPr lang="en-US" sz="2000" smtClean="0"/>
              <a:t> </a:t>
            </a:r>
            <a:r>
              <a:rPr lang="fa-IR" sz="2000" smtClean="0"/>
              <a:t>د ) مشکلات ارتباطی </a:t>
            </a:r>
          </a:p>
          <a:p>
            <a:pPr algn="r" rtl="1"/>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fa-IR" sz="2800" b="1" dirty="0" smtClean="0"/>
              <a:t>مشکلات رفتاری :</a:t>
            </a:r>
            <a:endParaRPr lang="en-US" sz="2800" b="1" dirty="0"/>
          </a:p>
        </p:txBody>
      </p:sp>
      <p:sp>
        <p:nvSpPr>
          <p:cNvPr id="27651" name="Content Placeholder 2"/>
          <p:cNvSpPr>
            <a:spLocks noGrp="1"/>
          </p:cNvSpPr>
          <p:nvPr>
            <p:ph idx="1"/>
          </p:nvPr>
        </p:nvSpPr>
        <p:spPr/>
        <p:txBody>
          <a:bodyPr/>
          <a:lstStyle/>
          <a:p>
            <a:pPr algn="justLow" rtl="1">
              <a:lnSpc>
                <a:spcPct val="200000"/>
              </a:lnSpc>
            </a:pPr>
            <a:r>
              <a:rPr lang="fa-IR" sz="2000" smtClean="0"/>
              <a:t>دانش آموزانی که دارای مشکلات رفتاری هستند توانایی ایجاد تمرکز و انگیزه لازم برای یادگیری ندارند و کمتر قادر به شرکت در کلاسهای عادی هستند زیرا به طور متوالی شکست را تجربه می کنند .</a:t>
            </a:r>
            <a:br>
              <a:rPr lang="fa-IR" sz="2000" smtClean="0"/>
            </a:br>
            <a:r>
              <a:rPr lang="fa-IR" sz="2000" smtClean="0"/>
              <a:t>از مشکلات و عوامل فردی دیگری که در امر افت تحصیلی و مردودی دخیل است می توان عزت نفس پایین ، ناتوانائیهای یادگیری ،‌ دوزبانگی دانش آموزان را نام برد که هر کدام از انها احتیاج به بررسیها و پژوهشهای عمیقی دارد .</a:t>
            </a:r>
            <a:endParaRPr lang="en-US" sz="20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normAutofit/>
          </a:bodyPr>
          <a:lstStyle/>
          <a:p>
            <a:pPr eaLnBrk="1" fontAlgn="auto" hangingPunct="1">
              <a:spcAft>
                <a:spcPts val="0"/>
              </a:spcAft>
              <a:defRPr/>
            </a:pPr>
            <a:r>
              <a:rPr lang="fa-IR" sz="3200" dirty="0" smtClean="0">
                <a:cs typeface="Nazanin" pitchFamily="2" charset="-78"/>
              </a:rPr>
              <a:t>عوامل فردي يا عوامل مربوط به كودك در ارتباط با افت تحصيلي عبارتند از :</a:t>
            </a:r>
            <a:r>
              <a:rPr lang="fa-IR" sz="3200" dirty="0" smtClean="0"/>
              <a:t>‌</a:t>
            </a:r>
            <a:endParaRPr lang="en-US" sz="3200" dirty="0" smtClean="0">
              <a:cs typeface="Nazanin" pitchFamily="2" charset="-78"/>
            </a:endParaRPr>
          </a:p>
        </p:txBody>
      </p:sp>
      <p:sp>
        <p:nvSpPr>
          <p:cNvPr id="28675" name="Rectangle 3"/>
          <p:cNvSpPr>
            <a:spLocks noGrp="1" noChangeArrowheads="1"/>
          </p:cNvSpPr>
          <p:nvPr>
            <p:ph idx="1"/>
          </p:nvPr>
        </p:nvSpPr>
        <p:spPr/>
        <p:txBody>
          <a:bodyPr/>
          <a:lstStyle/>
          <a:p>
            <a:pPr algn="r" rtl="1" eaLnBrk="1" hangingPunct="1">
              <a:lnSpc>
                <a:spcPct val="200000"/>
              </a:lnSpc>
              <a:buFont typeface="Wingdings" pitchFamily="2" charset="2"/>
              <a:buNone/>
            </a:pPr>
            <a:r>
              <a:rPr lang="fa-IR" sz="2000" b="1" smtClean="0"/>
              <a:t>مشكلات شناختي</a:t>
            </a:r>
          </a:p>
          <a:p>
            <a:pPr algn="r" rtl="1" eaLnBrk="1" hangingPunct="1">
              <a:lnSpc>
                <a:spcPct val="200000"/>
              </a:lnSpc>
              <a:buFont typeface="Wingdings" pitchFamily="2" charset="2"/>
              <a:buNone/>
            </a:pPr>
            <a:r>
              <a:rPr lang="fa-IR" sz="2000" smtClean="0"/>
              <a:t> 1- نارسايي هوشي يا ذهني ( عقب ماندگي ذهني)</a:t>
            </a:r>
            <a:endParaRPr lang="en-US" sz="2000" smtClean="0"/>
          </a:p>
          <a:p>
            <a:pPr algn="r" rtl="1" eaLnBrk="1" hangingPunct="1">
              <a:lnSpc>
                <a:spcPct val="200000"/>
              </a:lnSpc>
              <a:buFont typeface="Wingdings" pitchFamily="2" charset="2"/>
              <a:buNone/>
            </a:pPr>
            <a:r>
              <a:rPr lang="fa-IR" sz="2000" smtClean="0"/>
              <a:t>2.  ناتواني يادگيري ويژه که شامل موارد زیر می باشد :</a:t>
            </a:r>
          </a:p>
          <a:p>
            <a:pPr algn="r" rtl="1" eaLnBrk="1" hangingPunct="1">
              <a:lnSpc>
                <a:spcPct val="200000"/>
              </a:lnSpc>
              <a:buFont typeface="Wingdings" pitchFamily="2" charset="2"/>
              <a:buNone/>
            </a:pPr>
            <a:r>
              <a:rPr lang="fa-IR" sz="2000" smtClean="0"/>
              <a:t>	 الف – ناتواني يادگيري تحصيلي 				</a:t>
            </a:r>
          </a:p>
          <a:p>
            <a:pPr algn="r" rtl="1" eaLnBrk="1" hangingPunct="1">
              <a:lnSpc>
                <a:spcPct val="200000"/>
              </a:lnSpc>
              <a:buFont typeface="Wingdings" pitchFamily="2" charset="2"/>
              <a:buNone/>
            </a:pPr>
            <a:r>
              <a:rPr lang="fa-IR" sz="2000" smtClean="0"/>
              <a:t>        ب – ناتواني يادگيري تحولي </a:t>
            </a:r>
            <a:r>
              <a:rPr lang="fa-IR" sz="2400" b="1" smtClean="0">
                <a:cs typeface="Nazanin" pitchFamily="2" charset="-78"/>
              </a:rPr>
              <a:t>				   	</a:t>
            </a:r>
            <a:endParaRPr lang="en-US" sz="2400" b="1" smtClean="0">
              <a:cs typeface="Nazanin" pitchFamily="2" charset="-78"/>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algn="r" rtl="1" eaLnBrk="1" fontAlgn="auto" hangingPunct="1">
              <a:spcAft>
                <a:spcPts val="0"/>
              </a:spcAft>
              <a:defRPr/>
            </a:pPr>
            <a:r>
              <a:rPr lang="fa-IR" b="1" dirty="0" smtClean="0">
                <a:cs typeface="Nazanin" pitchFamily="2" charset="-78"/>
              </a:rPr>
              <a:t>الف – ناتواني يادگيري تحصيلي</a:t>
            </a:r>
            <a:endParaRPr lang="en-US" b="1" dirty="0" smtClean="0">
              <a:cs typeface="Nazanin" pitchFamily="2" charset="-78"/>
            </a:endParaRPr>
          </a:p>
        </p:txBody>
      </p:sp>
      <p:sp>
        <p:nvSpPr>
          <p:cNvPr id="29699" name="Rectangle 3"/>
          <p:cNvSpPr>
            <a:spLocks noGrp="1" noChangeArrowheads="1"/>
          </p:cNvSpPr>
          <p:nvPr>
            <p:ph idx="1"/>
          </p:nvPr>
        </p:nvSpPr>
        <p:spPr/>
        <p:txBody>
          <a:bodyPr/>
          <a:lstStyle/>
          <a:p>
            <a:pPr algn="r" rtl="1" eaLnBrk="1" hangingPunct="1">
              <a:lnSpc>
                <a:spcPct val="200000"/>
              </a:lnSpc>
              <a:buFont typeface="Wingdings" pitchFamily="2" charset="2"/>
              <a:buNone/>
            </a:pPr>
            <a:r>
              <a:rPr lang="fa-IR" sz="2000" smtClean="0"/>
              <a:t>1. اختلال در نوشتن</a:t>
            </a:r>
          </a:p>
          <a:p>
            <a:pPr algn="r" rtl="1" eaLnBrk="1" hangingPunct="1">
              <a:lnSpc>
                <a:spcPct val="200000"/>
              </a:lnSpc>
              <a:buFont typeface="Wingdings" pitchFamily="2" charset="2"/>
              <a:buNone/>
            </a:pPr>
            <a:r>
              <a:rPr lang="fa-IR" sz="2000" smtClean="0"/>
              <a:t>2. اختلال در خواندن</a:t>
            </a:r>
          </a:p>
          <a:p>
            <a:pPr algn="r" rtl="1" eaLnBrk="1" hangingPunct="1">
              <a:lnSpc>
                <a:spcPct val="200000"/>
              </a:lnSpc>
              <a:buFont typeface="Wingdings" pitchFamily="2" charset="2"/>
              <a:buNone/>
            </a:pPr>
            <a:r>
              <a:rPr lang="fa-IR" sz="2000" smtClean="0"/>
              <a:t>3.اختلال در حساب</a:t>
            </a:r>
          </a:p>
          <a:p>
            <a:pPr algn="r" rtl="1" eaLnBrk="1" hangingPunct="1">
              <a:lnSpc>
                <a:spcPct val="200000"/>
              </a:lnSpc>
              <a:buFont typeface="Wingdings" pitchFamily="2" charset="2"/>
              <a:buNone/>
            </a:pPr>
            <a:r>
              <a:rPr lang="fa-IR" sz="2000" smtClean="0"/>
              <a:t>4. اختلال در املاء و انشاء</a:t>
            </a:r>
            <a:endParaRPr lang="en-US" sz="200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85" name="Rectangle 37"/>
          <p:cNvSpPr>
            <a:spLocks noChangeArrowheads="1"/>
          </p:cNvSpPr>
          <p:nvPr/>
        </p:nvSpPr>
        <p:spPr bwMode="auto">
          <a:xfrm>
            <a:off x="2074863" y="2435225"/>
            <a:ext cx="5009705" cy="1384995"/>
          </a:xfrm>
          <a:prstGeom prst="rect">
            <a:avLst/>
          </a:prstGeom>
          <a:noFill/>
          <a:ln w="9525">
            <a:noFill/>
            <a:miter lim="800000"/>
            <a:headEnd/>
            <a:tailEnd/>
          </a:ln>
        </p:spPr>
        <p:txBody>
          <a:bodyPr wrap="none" anchor="ctr">
            <a:spAutoFit/>
          </a:bodyPr>
          <a:lstStyle/>
          <a:p>
            <a:pPr algn="ctr">
              <a:defRPr/>
            </a:pPr>
            <a:endParaRPr lang="fa-IR" sz="2800" dirty="0">
              <a:latin typeface="Calibri" pitchFamily="34" charset="0"/>
              <a:cs typeface="+mn-cs"/>
            </a:endParaRPr>
          </a:p>
          <a:p>
            <a:pPr algn="ctr" rtl="1">
              <a:defRPr/>
            </a:pPr>
            <a:r>
              <a:rPr lang="fa-IR" sz="2800" b="1" dirty="0">
                <a:solidFill>
                  <a:srgbClr val="FF0000"/>
                </a:solidFill>
                <a:latin typeface="Calibri" pitchFamily="34" charset="0"/>
                <a:cs typeface="+mn-cs"/>
              </a:rPr>
              <a:t>افت تحصيلي در دانش‌آموزان</a:t>
            </a:r>
          </a:p>
          <a:p>
            <a:pPr algn="ctr" rtl="1">
              <a:defRPr/>
            </a:pPr>
            <a:endParaRPr lang="fa-IR" sz="2800" dirty="0">
              <a:latin typeface="Calibri" pitchFamily="34" charset="0"/>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85"/>
                                        </p:tgtEl>
                                        <p:attrNameLst>
                                          <p:attrName>style.visibility</p:attrName>
                                        </p:attrNameLst>
                                      </p:cBhvr>
                                      <p:to>
                                        <p:strVal val="visible"/>
                                      </p:to>
                                    </p:set>
                                    <p:animEffect transition="in" filter="blinds(horizontal)">
                                      <p:cBhvr>
                                        <p:cTn id="7" dur="500"/>
                                        <p:tgtEl>
                                          <p:spTgt spid="2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algn="r" rtl="1" eaLnBrk="1" fontAlgn="auto" hangingPunct="1">
              <a:spcAft>
                <a:spcPts val="0"/>
              </a:spcAft>
              <a:defRPr/>
            </a:pPr>
            <a:r>
              <a:rPr lang="fa-IR" b="1" dirty="0" smtClean="0">
                <a:cs typeface="Nazanin" pitchFamily="2" charset="-78"/>
              </a:rPr>
              <a:t>ب – ناتواني يادگيري تحولي</a:t>
            </a:r>
            <a:endParaRPr lang="en-US" b="1" dirty="0" smtClean="0">
              <a:cs typeface="Nazanin" pitchFamily="2" charset="-78"/>
            </a:endParaRPr>
          </a:p>
        </p:txBody>
      </p:sp>
      <p:sp>
        <p:nvSpPr>
          <p:cNvPr id="30723" name="Rectangle 3"/>
          <p:cNvSpPr>
            <a:spLocks noGrp="1" noChangeArrowheads="1"/>
          </p:cNvSpPr>
          <p:nvPr>
            <p:ph idx="1"/>
          </p:nvPr>
        </p:nvSpPr>
        <p:spPr/>
        <p:txBody>
          <a:bodyPr/>
          <a:lstStyle/>
          <a:p>
            <a:pPr algn="r" rtl="1" eaLnBrk="1" hangingPunct="1">
              <a:lnSpc>
                <a:spcPct val="200000"/>
              </a:lnSpc>
              <a:buFont typeface="Wingdings" pitchFamily="2" charset="2"/>
              <a:buNone/>
            </a:pPr>
            <a:r>
              <a:rPr lang="fa-IR" sz="2000" smtClean="0"/>
              <a:t>1. توجه</a:t>
            </a:r>
          </a:p>
          <a:p>
            <a:pPr algn="r" rtl="1" eaLnBrk="1" hangingPunct="1">
              <a:lnSpc>
                <a:spcPct val="200000"/>
              </a:lnSpc>
              <a:buFont typeface="Wingdings" pitchFamily="2" charset="2"/>
              <a:buNone/>
            </a:pPr>
            <a:r>
              <a:rPr lang="fa-IR" sz="2000" smtClean="0"/>
              <a:t>2. حافظه</a:t>
            </a:r>
          </a:p>
          <a:p>
            <a:pPr algn="r" rtl="1" eaLnBrk="1" hangingPunct="1">
              <a:lnSpc>
                <a:spcPct val="200000"/>
              </a:lnSpc>
              <a:buFont typeface="Wingdings" pitchFamily="2" charset="2"/>
              <a:buNone/>
            </a:pPr>
            <a:r>
              <a:rPr lang="fa-IR" sz="2000" smtClean="0"/>
              <a:t>3.ادراك</a:t>
            </a:r>
          </a:p>
          <a:p>
            <a:pPr algn="r" rtl="1" eaLnBrk="1" hangingPunct="1">
              <a:lnSpc>
                <a:spcPct val="200000"/>
              </a:lnSpc>
              <a:buFont typeface="Wingdings" pitchFamily="2" charset="2"/>
              <a:buNone/>
            </a:pPr>
            <a:r>
              <a:rPr lang="fa-IR" sz="2000" smtClean="0"/>
              <a:t>4. تفكر و زبان شفاهي</a:t>
            </a:r>
            <a:endParaRPr lang="en-US" sz="200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468313" y="-17463"/>
            <a:ext cx="8229600" cy="1143001"/>
          </a:xfrm>
        </p:spPr>
        <p:txBody>
          <a:bodyPr/>
          <a:lstStyle/>
          <a:p>
            <a:pPr algn="r" rtl="1" eaLnBrk="1" fontAlgn="auto" hangingPunct="1">
              <a:spcAft>
                <a:spcPts val="0"/>
              </a:spcAft>
              <a:defRPr/>
            </a:pPr>
            <a:r>
              <a:rPr lang="fa-IR" sz="3200" b="1" dirty="0" smtClean="0">
                <a:cs typeface="Titr" pitchFamily="2" charset="-78"/>
              </a:rPr>
              <a:t>اختلالات عاطفي – رفتاري 	</a:t>
            </a:r>
            <a:endParaRPr lang="en-US" sz="3200" b="1" dirty="0" smtClean="0">
              <a:cs typeface="Titr" pitchFamily="2" charset="-78"/>
            </a:endParaRPr>
          </a:p>
        </p:txBody>
      </p:sp>
      <p:sp>
        <p:nvSpPr>
          <p:cNvPr id="40963" name="Rectangle 3"/>
          <p:cNvSpPr>
            <a:spLocks noGrp="1" noChangeArrowheads="1"/>
          </p:cNvSpPr>
          <p:nvPr>
            <p:ph idx="1"/>
          </p:nvPr>
        </p:nvSpPr>
        <p:spPr>
          <a:xfrm>
            <a:off x="395288" y="981075"/>
            <a:ext cx="8229600" cy="4784725"/>
          </a:xfrm>
        </p:spPr>
        <p:txBody>
          <a:bodyPr rtlCol="0">
            <a:normAutofit fontScale="92500"/>
          </a:bodyPr>
          <a:lstStyle/>
          <a:p>
            <a:pPr algn="r" rtl="1" eaLnBrk="1" fontAlgn="auto" hangingPunct="1">
              <a:lnSpc>
                <a:spcPct val="200000"/>
              </a:lnSpc>
              <a:spcAft>
                <a:spcPts val="0"/>
              </a:spcAft>
              <a:buFont typeface="Wingdings" pitchFamily="2" charset="2"/>
              <a:buNone/>
              <a:defRPr/>
            </a:pPr>
            <a:r>
              <a:rPr lang="fa-IR" sz="2200" dirty="0" smtClean="0"/>
              <a:t>1.  افسردگي </a:t>
            </a:r>
          </a:p>
          <a:p>
            <a:pPr algn="r" rtl="1" eaLnBrk="1" fontAlgn="auto" hangingPunct="1">
              <a:lnSpc>
                <a:spcPct val="200000"/>
              </a:lnSpc>
              <a:spcAft>
                <a:spcPts val="0"/>
              </a:spcAft>
              <a:buFont typeface="Wingdings" pitchFamily="2" charset="2"/>
              <a:buNone/>
              <a:defRPr/>
            </a:pPr>
            <a:r>
              <a:rPr lang="fa-IR" sz="2200" dirty="0" smtClean="0"/>
              <a:t>2. اضطراب </a:t>
            </a:r>
          </a:p>
          <a:p>
            <a:pPr algn="r" rtl="1" eaLnBrk="1" fontAlgn="auto" hangingPunct="1">
              <a:lnSpc>
                <a:spcPct val="200000"/>
              </a:lnSpc>
              <a:spcAft>
                <a:spcPts val="0"/>
              </a:spcAft>
              <a:buFont typeface="Wingdings" pitchFamily="2" charset="2"/>
              <a:buNone/>
              <a:defRPr/>
            </a:pPr>
            <a:r>
              <a:rPr lang="fa-IR" sz="2200" dirty="0" smtClean="0"/>
              <a:t>3. نافرماني مقابله جويانه </a:t>
            </a:r>
          </a:p>
          <a:p>
            <a:pPr algn="r" rtl="1" eaLnBrk="1" fontAlgn="auto" hangingPunct="1">
              <a:lnSpc>
                <a:spcPct val="200000"/>
              </a:lnSpc>
              <a:spcAft>
                <a:spcPts val="0"/>
              </a:spcAft>
              <a:buFont typeface="Wingdings" pitchFamily="2" charset="2"/>
              <a:buNone/>
              <a:defRPr/>
            </a:pPr>
            <a:r>
              <a:rPr lang="fa-IR" sz="2200" dirty="0" smtClean="0"/>
              <a:t>4.اختلال سلوك</a:t>
            </a:r>
          </a:p>
          <a:p>
            <a:pPr algn="r" rtl="1" eaLnBrk="1" fontAlgn="auto" hangingPunct="1">
              <a:lnSpc>
                <a:spcPct val="200000"/>
              </a:lnSpc>
              <a:spcAft>
                <a:spcPts val="0"/>
              </a:spcAft>
              <a:buFont typeface="Wingdings" pitchFamily="2" charset="2"/>
              <a:buNone/>
              <a:defRPr/>
            </a:pPr>
            <a:r>
              <a:rPr lang="fa-IR" sz="2200" dirty="0" smtClean="0"/>
              <a:t>5.وسواس</a:t>
            </a:r>
          </a:p>
          <a:p>
            <a:pPr algn="r" rtl="1" eaLnBrk="1" fontAlgn="auto" hangingPunct="1">
              <a:lnSpc>
                <a:spcPct val="200000"/>
              </a:lnSpc>
              <a:spcAft>
                <a:spcPts val="0"/>
              </a:spcAft>
              <a:buFont typeface="Wingdings" pitchFamily="2" charset="2"/>
              <a:buNone/>
              <a:defRPr/>
            </a:pPr>
            <a:r>
              <a:rPr lang="fa-IR" sz="2200" dirty="0" smtClean="0"/>
              <a:t>6.مشكلات درون نمود</a:t>
            </a:r>
          </a:p>
          <a:p>
            <a:pPr algn="r" rtl="1" eaLnBrk="1" fontAlgn="auto" hangingPunct="1">
              <a:lnSpc>
                <a:spcPct val="200000"/>
              </a:lnSpc>
              <a:spcAft>
                <a:spcPts val="0"/>
              </a:spcAft>
              <a:buFont typeface="Wingdings" pitchFamily="2" charset="2"/>
              <a:buNone/>
              <a:defRPr/>
            </a:pPr>
            <a:r>
              <a:rPr lang="fa-IR" sz="2200" dirty="0" smtClean="0"/>
              <a:t>7.مشكلات برون نمود</a:t>
            </a:r>
          </a:p>
          <a:p>
            <a:pPr algn="r" rtl="1" eaLnBrk="1" fontAlgn="auto" hangingPunct="1">
              <a:lnSpc>
                <a:spcPct val="200000"/>
              </a:lnSpc>
              <a:spcAft>
                <a:spcPts val="0"/>
              </a:spcAft>
              <a:buFont typeface="Wingdings" pitchFamily="2" charset="2"/>
              <a:buNone/>
              <a:defRPr/>
            </a:pPr>
            <a:endParaRPr lang="en-US" sz="2400" b="1" dirty="0" smtClean="0">
              <a:cs typeface="Nazanin" pitchFamily="2" charset="-78"/>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algn="r" rtl="1" eaLnBrk="1" fontAlgn="auto" hangingPunct="1">
              <a:spcAft>
                <a:spcPts val="0"/>
              </a:spcAft>
              <a:defRPr/>
            </a:pPr>
            <a:r>
              <a:rPr lang="fa-IR" sz="3200" b="1" dirty="0" smtClean="0">
                <a:cs typeface="Titr" pitchFamily="2" charset="-78"/>
              </a:rPr>
              <a:t>شرايط و مسائل وابسته</a:t>
            </a:r>
            <a:r>
              <a:rPr lang="en-US" sz="3200" b="1" dirty="0" smtClean="0">
                <a:cs typeface="Titr" pitchFamily="2" charset="-78"/>
              </a:rPr>
              <a:t> :</a:t>
            </a:r>
          </a:p>
        </p:txBody>
      </p:sp>
      <p:sp>
        <p:nvSpPr>
          <p:cNvPr id="32771" name="Rectangle 3"/>
          <p:cNvSpPr>
            <a:spLocks noGrp="1" noChangeArrowheads="1"/>
          </p:cNvSpPr>
          <p:nvPr>
            <p:ph idx="1"/>
          </p:nvPr>
        </p:nvSpPr>
        <p:spPr/>
        <p:txBody>
          <a:bodyPr/>
          <a:lstStyle/>
          <a:p>
            <a:pPr algn="r" eaLnBrk="1" hangingPunct="1">
              <a:lnSpc>
                <a:spcPct val="200000"/>
              </a:lnSpc>
              <a:buFont typeface="Wingdings" pitchFamily="2" charset="2"/>
              <a:buNone/>
            </a:pPr>
            <a:r>
              <a:rPr lang="fa-IR" sz="2000" smtClean="0"/>
              <a:t>1.كاهش عزت نفس </a:t>
            </a:r>
          </a:p>
          <a:p>
            <a:pPr algn="r" eaLnBrk="1" hangingPunct="1">
              <a:lnSpc>
                <a:spcPct val="200000"/>
              </a:lnSpc>
              <a:buFont typeface="Wingdings" pitchFamily="2" charset="2"/>
              <a:buNone/>
            </a:pPr>
            <a:r>
              <a:rPr lang="fa-IR" sz="2000" smtClean="0"/>
              <a:t>2.كمبود انگيزه</a:t>
            </a:r>
          </a:p>
          <a:p>
            <a:pPr algn="r" eaLnBrk="1" hangingPunct="1">
              <a:lnSpc>
                <a:spcPct val="200000"/>
              </a:lnSpc>
              <a:buFont typeface="Wingdings" pitchFamily="2" charset="2"/>
              <a:buNone/>
            </a:pPr>
            <a:r>
              <a:rPr lang="fa-IR" sz="2000" smtClean="0"/>
              <a:t>3.بيان عاطفي نامناسب</a:t>
            </a:r>
          </a:p>
          <a:p>
            <a:pPr algn="r" eaLnBrk="1" hangingPunct="1">
              <a:lnSpc>
                <a:spcPct val="200000"/>
              </a:lnSpc>
              <a:buFont typeface="Wingdings" pitchFamily="2" charset="2"/>
              <a:buNone/>
            </a:pPr>
            <a:r>
              <a:rPr lang="fa-IR" sz="2000" smtClean="0"/>
              <a:t>4.خلق نامناسب</a:t>
            </a:r>
          </a:p>
          <a:p>
            <a:pPr algn="r" eaLnBrk="1" hangingPunct="1">
              <a:lnSpc>
                <a:spcPct val="200000"/>
              </a:lnSpc>
              <a:buFont typeface="Wingdings" pitchFamily="2" charset="2"/>
              <a:buNone/>
            </a:pPr>
            <a:r>
              <a:rPr lang="fa-IR" sz="2000" smtClean="0"/>
              <a:t>5.قابليت انعطاف پذيري پايين</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395288" y="476250"/>
            <a:ext cx="8229600" cy="1143000"/>
          </a:xfrm>
        </p:spPr>
        <p:txBody>
          <a:bodyPr rtlCol="0"/>
          <a:lstStyle/>
          <a:p>
            <a:pPr algn="justLow" rtl="1" eaLnBrk="1" fontAlgn="auto" hangingPunct="1">
              <a:spcAft>
                <a:spcPts val="0"/>
              </a:spcAft>
              <a:defRPr/>
            </a:pPr>
            <a:r>
              <a:rPr lang="fa-IR" sz="2000" dirty="0" smtClean="0">
                <a:cs typeface="+mn-cs"/>
              </a:rPr>
              <a:t>آمار نرخ ماندگاري دانش‌آموزان تحت پوشش آموزش و پرورش استثنايي و بررسي شيوع هر يك از اين اختلالات اهميت پرداخت دست‌اندركاران نظام آموزش و پرورش را به مسئله افت تحصيلي بيشتر مي‌نماياند</a:t>
            </a:r>
            <a:endParaRPr lang="en-US" sz="2000" dirty="0" smtClean="0">
              <a:cs typeface="+mn-cs"/>
            </a:endParaRPr>
          </a:p>
        </p:txBody>
      </p:sp>
      <p:graphicFrame>
        <p:nvGraphicFramePr>
          <p:cNvPr id="42194" name="Group 210"/>
          <p:cNvGraphicFramePr>
            <a:graphicFrameLocks noGrp="1"/>
          </p:cNvGraphicFramePr>
          <p:nvPr>
            <p:ph type="tbl" idx="1"/>
          </p:nvPr>
        </p:nvGraphicFramePr>
        <p:xfrm>
          <a:off x="684213" y="2781300"/>
          <a:ext cx="7570787" cy="3455990"/>
        </p:xfrm>
        <a:graphic>
          <a:graphicData uri="http://schemas.openxmlformats.org/drawingml/2006/table">
            <a:tbl>
              <a:tblPr rtl="1"/>
              <a:tblGrid>
                <a:gridCol w="1522412"/>
                <a:gridCol w="1873250"/>
                <a:gridCol w="2087563"/>
                <a:gridCol w="2087562"/>
              </a:tblGrid>
              <a:tr h="728663">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تكرار پايه</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وضعيت ناتمام</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ترك تحصيل</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222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سال اول </a:t>
                      </a:r>
                      <a:endParaRPr kumimoji="0" lang="fa-IR" sz="1800" b="0"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4</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51</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5/2</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238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سال دوم </a:t>
                      </a:r>
                      <a:endParaRPr kumimoji="0" lang="fa-IR" sz="1800" b="0"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3</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15</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2</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238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سال سوم </a:t>
                      </a:r>
                      <a:endParaRPr kumimoji="0" lang="fa-IR" sz="1800" b="0"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3</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8</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2</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286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سال چهارم </a:t>
                      </a:r>
                      <a:endParaRPr kumimoji="0" lang="fa-IR" sz="1800" b="0"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2</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8</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2</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286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سال پنجم </a:t>
                      </a:r>
                      <a:endParaRPr kumimoji="0" lang="fa-IR" sz="1800" b="0"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3</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4</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1</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144" name="Rectangle 160"/>
          <p:cNvSpPr>
            <a:spLocks noChangeArrowheads="1"/>
          </p:cNvSpPr>
          <p:nvPr/>
        </p:nvSpPr>
        <p:spPr bwMode="auto">
          <a:xfrm>
            <a:off x="571500" y="1571625"/>
            <a:ext cx="7715250" cy="892175"/>
          </a:xfrm>
          <a:prstGeom prst="rect">
            <a:avLst/>
          </a:prstGeom>
          <a:noFill/>
          <a:ln w="9525">
            <a:noFill/>
            <a:miter lim="800000"/>
            <a:headEnd/>
            <a:tailEnd/>
          </a:ln>
          <a:effectLst/>
        </p:spPr>
        <p:txBody>
          <a:bodyPr>
            <a:spAutoFit/>
          </a:bodyPr>
          <a:lstStyle/>
          <a:p>
            <a:pPr algn="r" rtl="1" fontAlgn="auto">
              <a:spcBef>
                <a:spcPts val="0"/>
              </a:spcBef>
              <a:spcAft>
                <a:spcPts val="0"/>
              </a:spcAft>
              <a:defRPr/>
            </a:pPr>
            <a:r>
              <a:rPr lang="fa-IR" sz="2600" dirty="0">
                <a:effectLst>
                  <a:outerShdw blurRad="38100" dist="38100" dir="2700000" algn="tl">
                    <a:srgbClr val="000000"/>
                  </a:outerShdw>
                </a:effectLst>
                <a:latin typeface="+mn-lt"/>
                <a:cs typeface="+mn-cs"/>
              </a:rPr>
              <a:t>آمار نرخ ماندگاري دانش‌آموزان استثنايي از پايه اول تا پنجم</a:t>
            </a:r>
            <a:endParaRPr lang="en-US" sz="2600" dirty="0">
              <a:effectLst>
                <a:outerShdw blurRad="38100" dist="38100" dir="2700000" algn="tl">
                  <a:srgbClr val="000000"/>
                </a:outerShdw>
              </a:effectLst>
              <a:latin typeface="+mn-lt"/>
              <a:cs typeface="+mn-cs"/>
            </a:endParaRPr>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827088" y="836613"/>
            <a:ext cx="7416800" cy="5040312"/>
          </a:xfrm>
        </p:spPr>
        <p:txBody>
          <a:bodyPr/>
          <a:lstStyle/>
          <a:p>
            <a:pPr algn="justLow" rtl="1" eaLnBrk="1" fontAlgn="auto" hangingPunct="1">
              <a:lnSpc>
                <a:spcPct val="200000"/>
              </a:lnSpc>
              <a:spcAft>
                <a:spcPts val="0"/>
              </a:spcAft>
              <a:defRPr/>
            </a:pPr>
            <a:r>
              <a:rPr lang="fa-IR" sz="2000" dirty="0" smtClean="0">
                <a:cs typeface="+mn-cs"/>
              </a:rPr>
              <a:t>همانطور كه در جدول زير مشاهده مي‌شود در شرايط كنوني از تعداد كل مراجعين به مركز مشكلات ويژه يادگيري تعداد اندكي از دانش‌آموزان تحت آموزش و بازپروري قرار گرفته‌اند اين مسأله نشانگر آن است كه بخش زيادي از اين كودكان نمي‌توانند از خدمات تخصصي لازم بهره‌مند شوند و اين مسأله به گسترش هر چه بيشتر افت تحصيلي در جامعه دانش‌آموزي منجر گرديده است.</a:t>
            </a:r>
            <a:endParaRPr lang="en-US" sz="2000" dirty="0" smtClean="0">
              <a:cs typeface="+mn-cs"/>
            </a:endParaRPr>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323850" y="476250"/>
            <a:ext cx="8569325" cy="1143000"/>
          </a:xfrm>
        </p:spPr>
        <p:txBody>
          <a:bodyPr/>
          <a:lstStyle/>
          <a:p>
            <a:pPr algn="r" rtl="1" eaLnBrk="1" fontAlgn="auto" hangingPunct="1">
              <a:lnSpc>
                <a:spcPct val="110000"/>
              </a:lnSpc>
              <a:spcAft>
                <a:spcPts val="0"/>
              </a:spcAft>
              <a:defRPr/>
            </a:pPr>
            <a:r>
              <a:rPr lang="fa-IR" sz="2800" b="1" dirty="0" smtClean="0">
                <a:cs typeface="Titr" pitchFamily="2" charset="-78"/>
              </a:rPr>
              <a:t>آمار تعداد كل مراجعين و دانش</a:t>
            </a:r>
            <a:r>
              <a:rPr lang="fa-IR" sz="2800" b="1" dirty="0" smtClean="0"/>
              <a:t>‌</a:t>
            </a:r>
            <a:r>
              <a:rPr lang="fa-IR" sz="2800" b="1" dirty="0" smtClean="0">
                <a:cs typeface="Titr" pitchFamily="2" charset="-78"/>
              </a:rPr>
              <a:t>آموزان تحت آموزش و بازپروري مراكز آموزشي دانش</a:t>
            </a:r>
            <a:r>
              <a:rPr lang="fa-IR" sz="2800" b="1" dirty="0" smtClean="0"/>
              <a:t>‌</a:t>
            </a:r>
            <a:r>
              <a:rPr lang="fa-IR" sz="2800" b="1" dirty="0" smtClean="0">
                <a:cs typeface="Titr" pitchFamily="2" charset="-78"/>
              </a:rPr>
              <a:t>آموزان داراي مشكلات ويژه يادگيري</a:t>
            </a:r>
            <a:endParaRPr lang="en-US" sz="2800" b="1" dirty="0" smtClean="0">
              <a:cs typeface="Titr" pitchFamily="2" charset="-78"/>
            </a:endParaRPr>
          </a:p>
        </p:txBody>
      </p:sp>
      <p:graphicFrame>
        <p:nvGraphicFramePr>
          <p:cNvPr id="82002" name="Group 82"/>
          <p:cNvGraphicFramePr>
            <a:graphicFrameLocks noGrp="1"/>
          </p:cNvGraphicFramePr>
          <p:nvPr>
            <p:ph type="tbl" idx="1"/>
          </p:nvPr>
        </p:nvGraphicFramePr>
        <p:xfrm>
          <a:off x="900113" y="2060575"/>
          <a:ext cx="7272337" cy="4105276"/>
        </p:xfrm>
        <a:graphic>
          <a:graphicData uri="http://schemas.openxmlformats.org/drawingml/2006/table">
            <a:tbl>
              <a:tblPr rtl="1"/>
              <a:tblGrid>
                <a:gridCol w="2016125"/>
                <a:gridCol w="2520950"/>
                <a:gridCol w="2735262"/>
              </a:tblGrid>
              <a:tr h="11303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سال تحصيلي</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تعداد كل مراجعين به مركز</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2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   تعداد دانش‌آموزان تحت آموزش و بازپروري</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80 – 79</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8315</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4542</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9688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81 - 80</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7614</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4147</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82 – 81</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10526</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4249</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83 -82</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15761</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4555</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9688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84 -83</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13985</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4183</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85 – 84</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7308</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Nazanin" pitchFamily="2" charset="-78"/>
                        </a:rPr>
                        <a:t>3373</a:t>
                      </a:r>
                      <a:endParaRPr kumimoji="0" lang="fa-IR" sz="1800" b="1" i="0" u="none" strike="noStrike" cap="none" normalizeH="0" baseline="0" smtClean="0">
                        <a:ln>
                          <a:noFill/>
                        </a:ln>
                        <a:solidFill>
                          <a:schemeClr val="tx1"/>
                        </a:solidFill>
                        <a:effectLst/>
                        <a:latin typeface="Arial" charset="0"/>
                        <a:ea typeface="Times New Roman" pitchFamily="18" charset="0"/>
                        <a:cs typeface="Nazanin" pitchFamily="2" charset="-7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algn="r" rtl="1" eaLnBrk="1" fontAlgn="auto" hangingPunct="1">
              <a:spcAft>
                <a:spcPts val="0"/>
              </a:spcAft>
              <a:defRPr/>
            </a:pPr>
            <a:r>
              <a:rPr lang="fa-IR" sz="3200" b="1" dirty="0" smtClean="0">
                <a:cs typeface="Titr" pitchFamily="2" charset="-78"/>
              </a:rPr>
              <a:t>شيوع اختلالات عاطفي / رفتاري</a:t>
            </a:r>
            <a:endParaRPr lang="en-US" sz="3200" b="1" dirty="0" smtClean="0">
              <a:cs typeface="Titr" pitchFamily="2" charset="-78"/>
            </a:endParaRPr>
          </a:p>
        </p:txBody>
      </p:sp>
      <p:sp>
        <p:nvSpPr>
          <p:cNvPr id="36867" name="Rectangle 3"/>
          <p:cNvSpPr>
            <a:spLocks noGrp="1" noChangeArrowheads="1"/>
          </p:cNvSpPr>
          <p:nvPr>
            <p:ph idx="1"/>
          </p:nvPr>
        </p:nvSpPr>
        <p:spPr/>
        <p:txBody>
          <a:bodyPr/>
          <a:lstStyle/>
          <a:p>
            <a:pPr algn="r" rtl="1" eaLnBrk="1" hangingPunct="1">
              <a:lnSpc>
                <a:spcPct val="90000"/>
              </a:lnSpc>
              <a:buFont typeface="Wingdings" pitchFamily="2" charset="2"/>
              <a:buNone/>
            </a:pPr>
            <a:r>
              <a:rPr lang="fa-IR" sz="2400" b="1" smtClean="0">
                <a:cs typeface="Nazanin" pitchFamily="2" charset="-78"/>
              </a:rPr>
              <a:t>- كميته بهداشت جهاني (1990) : اختلالات رواني و عاطفي ،6/13</a:t>
            </a:r>
          </a:p>
          <a:p>
            <a:pPr algn="r" rtl="1" eaLnBrk="1" hangingPunct="1">
              <a:lnSpc>
                <a:spcPct val="90000"/>
              </a:lnSpc>
              <a:buFont typeface="Wingdings" pitchFamily="2" charset="2"/>
              <a:buNone/>
            </a:pPr>
            <a:r>
              <a:rPr lang="fa-IR" sz="2400" b="1" smtClean="0">
                <a:cs typeface="Nazanin" pitchFamily="2" charset="-78"/>
              </a:rPr>
              <a:t>2تا4 درصد اختلالات شديد</a:t>
            </a:r>
          </a:p>
          <a:p>
            <a:pPr algn="r" rtl="1" eaLnBrk="1" hangingPunct="1">
              <a:lnSpc>
                <a:spcPct val="90000"/>
              </a:lnSpc>
              <a:buFont typeface="Wingdings" pitchFamily="2" charset="2"/>
              <a:buNone/>
            </a:pPr>
            <a:r>
              <a:rPr lang="fa-IR" sz="2400" b="1" smtClean="0">
                <a:cs typeface="Nazanin" pitchFamily="2" charset="-78"/>
              </a:rPr>
              <a:t>8تا10 درصد اختلالات ديگري كه نياز به درمان دارد</a:t>
            </a:r>
          </a:p>
          <a:p>
            <a:pPr algn="r" rtl="1" eaLnBrk="1" hangingPunct="1">
              <a:lnSpc>
                <a:spcPct val="90000"/>
              </a:lnSpc>
              <a:buFontTx/>
              <a:buNone/>
            </a:pPr>
            <a:r>
              <a:rPr lang="fa-IR" sz="2400" b="1" smtClean="0">
                <a:cs typeface="Nazanin" pitchFamily="2" charset="-78"/>
              </a:rPr>
              <a:t>- كميته بهداشت جهاني (1998): ميزان شيوع اختلالات رفتاري بين كودكان 3 تا 15 سال ، 5 تا 15 درصد</a:t>
            </a:r>
            <a:endParaRPr lang="en-US" sz="2400" b="1" smtClean="0">
              <a:cs typeface="Nazanin" pitchFamily="2" charset="-78"/>
            </a:endParaRPr>
          </a:p>
          <a:p>
            <a:pPr algn="r" rtl="1" eaLnBrk="1" hangingPunct="1">
              <a:lnSpc>
                <a:spcPct val="90000"/>
              </a:lnSpc>
              <a:buFontTx/>
              <a:buNone/>
            </a:pPr>
            <a:r>
              <a:rPr lang="fa-IR" sz="2400" b="1" smtClean="0">
                <a:cs typeface="Nazanin" pitchFamily="2" charset="-78"/>
              </a:rPr>
              <a:t>- محمد خاني، شهرام (1387) : مقطع ابتدايي و راهنمايي ،7/32</a:t>
            </a:r>
          </a:p>
          <a:p>
            <a:pPr algn="r" rtl="1" eaLnBrk="1" hangingPunct="1">
              <a:lnSpc>
                <a:spcPct val="90000"/>
              </a:lnSpc>
              <a:buFontTx/>
              <a:buNone/>
            </a:pPr>
            <a:r>
              <a:rPr lang="fa-IR" sz="2400" b="1" smtClean="0">
                <a:cs typeface="Nazanin" pitchFamily="2" charset="-78"/>
              </a:rPr>
              <a:t>-  ابوالقاسمي ،عباس (1382): مقطع ابتدايي 5/15</a:t>
            </a:r>
          </a:p>
          <a:p>
            <a:pPr algn="r" rtl="1" eaLnBrk="1" hangingPunct="1">
              <a:lnSpc>
                <a:spcPct val="90000"/>
              </a:lnSpc>
              <a:buFontTx/>
              <a:buNone/>
            </a:pPr>
            <a:r>
              <a:rPr lang="fa-IR" sz="2400" b="1" smtClean="0">
                <a:cs typeface="Nazanin" pitchFamily="2" charset="-78"/>
              </a:rPr>
              <a:t>                                                    اختلال سلوك 3 درصد </a:t>
            </a:r>
          </a:p>
          <a:p>
            <a:pPr algn="r" rtl="1" eaLnBrk="1" hangingPunct="1">
              <a:lnSpc>
                <a:spcPct val="90000"/>
              </a:lnSpc>
              <a:buFontTx/>
              <a:buNone/>
            </a:pPr>
            <a:r>
              <a:rPr lang="fa-IR" sz="2400" b="1" smtClean="0">
                <a:cs typeface="Nazanin" pitchFamily="2" charset="-78"/>
              </a:rPr>
              <a:t>                                                    اختلالات هيجاني 2 درصد </a:t>
            </a:r>
          </a:p>
          <a:p>
            <a:pPr algn="r" rtl="1" eaLnBrk="1" hangingPunct="1">
              <a:lnSpc>
                <a:spcPct val="90000"/>
              </a:lnSpc>
              <a:buFontTx/>
              <a:buNone/>
            </a:pPr>
            <a:r>
              <a:rPr lang="fa-IR" sz="2400" b="1" smtClean="0">
                <a:cs typeface="Nazanin" pitchFamily="2" charset="-78"/>
              </a:rPr>
              <a:t>                                                    پيش فعالي 4/3 درصد </a:t>
            </a:r>
          </a:p>
          <a:p>
            <a:pPr algn="r" rtl="1" eaLnBrk="1" hangingPunct="1">
              <a:lnSpc>
                <a:spcPct val="90000"/>
              </a:lnSpc>
              <a:buFontTx/>
              <a:buNone/>
            </a:pPr>
            <a:r>
              <a:rPr lang="fa-IR" sz="2400" b="1" smtClean="0">
                <a:cs typeface="Nazanin" pitchFamily="2" charset="-78"/>
              </a:rPr>
              <a:t>                                                    بي اعتنايي مقابله جويانه 6/2 درصد </a:t>
            </a:r>
            <a:endParaRPr lang="en-US" sz="2400" b="1" smtClean="0">
              <a:cs typeface="Nazanin" pitchFamily="2" charset="-78"/>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4"/>
          <p:cNvSpPr>
            <a:spLocks noGrp="1" noRot="1" noChangeArrowheads="1"/>
          </p:cNvSpPr>
          <p:nvPr>
            <p:ph type="title"/>
          </p:nvPr>
        </p:nvSpPr>
        <p:spPr/>
        <p:txBody>
          <a:bodyPr/>
          <a:lstStyle/>
          <a:p>
            <a:pPr algn="r" rtl="1" eaLnBrk="1" fontAlgn="auto" hangingPunct="1">
              <a:spcAft>
                <a:spcPts val="0"/>
              </a:spcAft>
              <a:defRPr/>
            </a:pPr>
            <a:r>
              <a:rPr lang="fa-IR" sz="3200" b="1" dirty="0" smtClean="0">
                <a:cs typeface="Titr" pitchFamily="2" charset="-78"/>
              </a:rPr>
              <a:t>شيوع اختلالات عاطفي / رفتاري</a:t>
            </a:r>
            <a:endParaRPr lang="en-US" sz="3200" b="1" dirty="0" smtClean="0">
              <a:cs typeface="Titr" pitchFamily="2" charset="-78"/>
            </a:endParaRPr>
          </a:p>
        </p:txBody>
      </p:sp>
      <p:sp>
        <p:nvSpPr>
          <p:cNvPr id="37891" name="Rectangle 3"/>
          <p:cNvSpPr>
            <a:spLocks noGrp="1" noChangeArrowheads="1"/>
          </p:cNvSpPr>
          <p:nvPr>
            <p:ph idx="1"/>
          </p:nvPr>
        </p:nvSpPr>
        <p:spPr/>
        <p:txBody>
          <a:bodyPr/>
          <a:lstStyle/>
          <a:p>
            <a:pPr algn="r" eaLnBrk="1" hangingPunct="1">
              <a:buFont typeface="Wingdings" pitchFamily="2" charset="2"/>
              <a:buNone/>
            </a:pPr>
            <a:r>
              <a:rPr lang="fa-IR" sz="2400" b="1" smtClean="0">
                <a:cs typeface="Nazanin" pitchFamily="2" charset="-78"/>
              </a:rPr>
              <a:t>- مرادي ،شهرام (1384) : در مناطق شهري 9/10 درصد ، در مناطق روستايي 6/4 درصد </a:t>
            </a:r>
          </a:p>
          <a:p>
            <a:pPr algn="r" eaLnBrk="1" hangingPunct="1">
              <a:buFont typeface="Wingdings" pitchFamily="2" charset="2"/>
              <a:buNone/>
            </a:pPr>
            <a:r>
              <a:rPr lang="fa-IR" sz="2400" b="1" smtClean="0">
                <a:cs typeface="Nazanin" pitchFamily="2" charset="-78"/>
              </a:rPr>
              <a:t>- مهريار (1380) : شيراز 22 درصد دختران ،27 درصد پسران ، در تهران 29/34درصد (43/27 دختران و 14/41 درصد پسران )</a:t>
            </a:r>
          </a:p>
          <a:p>
            <a:pPr algn="r" eaLnBrk="1" hangingPunct="1">
              <a:buFont typeface="Wingdings" pitchFamily="2" charset="2"/>
              <a:buNone/>
            </a:pPr>
            <a:endParaRPr lang="fa-IR" sz="2400" b="1" smtClean="0">
              <a:cs typeface="Nazanin" pitchFamily="2" charset="-78"/>
            </a:endParaRPr>
          </a:p>
          <a:p>
            <a:pPr algn="r" eaLnBrk="1" hangingPunct="1">
              <a:buFont typeface="Wingdings" pitchFamily="2" charset="2"/>
              <a:buNone/>
            </a:pPr>
            <a:r>
              <a:rPr lang="fa-IR" sz="2400" b="1" smtClean="0">
                <a:cs typeface="Nazanin" pitchFamily="2" charset="-78"/>
              </a:rPr>
              <a:t>اختلالات عاطفي : 29/14</a:t>
            </a:r>
          </a:p>
          <a:p>
            <a:pPr algn="r" eaLnBrk="1" hangingPunct="1">
              <a:buFont typeface="Wingdings" pitchFamily="2" charset="2"/>
              <a:buNone/>
            </a:pPr>
            <a:r>
              <a:rPr lang="fa-IR" sz="2400" b="1" smtClean="0">
                <a:cs typeface="Nazanin" pitchFamily="2" charset="-78"/>
              </a:rPr>
              <a:t>اضطراب 14 درصد (شايعترين اختلال )</a:t>
            </a:r>
          </a:p>
          <a:p>
            <a:pPr algn="r" eaLnBrk="1" hangingPunct="1">
              <a:buFont typeface="Wingdings" pitchFamily="2" charset="2"/>
              <a:buNone/>
            </a:pPr>
            <a:r>
              <a:rPr lang="fa-IR" sz="2400" b="1" smtClean="0">
                <a:cs typeface="Nazanin" pitchFamily="2" charset="-78"/>
              </a:rPr>
              <a:t>مشكلات جسماني 3/8 درصد</a:t>
            </a:r>
          </a:p>
          <a:p>
            <a:pPr algn="r" eaLnBrk="1" hangingPunct="1">
              <a:buFont typeface="Wingdings" pitchFamily="2" charset="2"/>
              <a:buNone/>
            </a:pPr>
            <a:r>
              <a:rPr lang="fa-IR" sz="2400" b="1" smtClean="0">
                <a:cs typeface="Nazanin" pitchFamily="2" charset="-78"/>
              </a:rPr>
              <a:t>پيش فعالي 14/13 درصد</a:t>
            </a:r>
          </a:p>
          <a:p>
            <a:pPr algn="r" eaLnBrk="1" hangingPunct="1">
              <a:buFont typeface="Wingdings" pitchFamily="2" charset="2"/>
              <a:buNone/>
            </a:pPr>
            <a:r>
              <a:rPr lang="fa-IR" sz="2400" b="1" smtClean="0">
                <a:cs typeface="Nazanin" pitchFamily="2" charset="-78"/>
              </a:rPr>
              <a:t>نافرماني 12 درصد </a:t>
            </a:r>
          </a:p>
          <a:p>
            <a:pPr algn="r" eaLnBrk="1" hangingPunct="1">
              <a:buFont typeface="Wingdings" pitchFamily="2" charset="2"/>
              <a:buNone/>
            </a:pPr>
            <a:r>
              <a:rPr lang="fa-IR" sz="2400" b="1" smtClean="0">
                <a:cs typeface="Nazanin" pitchFamily="2" charset="-78"/>
              </a:rPr>
              <a:t>اختلال سلوك 57/12 درصد </a:t>
            </a:r>
            <a:endParaRPr lang="en-US" sz="2400" b="1" smtClean="0">
              <a:cs typeface="Nazanin" pitchFamily="2" charset="-78"/>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algn="r" rtl="1" eaLnBrk="1" fontAlgn="auto" hangingPunct="1">
              <a:spcAft>
                <a:spcPts val="0"/>
              </a:spcAft>
              <a:defRPr/>
            </a:pPr>
            <a:r>
              <a:rPr lang="fa-IR" sz="3200" b="1" dirty="0" smtClean="0">
                <a:cs typeface="Titr" pitchFamily="2" charset="-78"/>
              </a:rPr>
              <a:t>رابطه اختلالات عاطفي و ناتوانيهاي يادگيري </a:t>
            </a:r>
            <a:endParaRPr lang="en-US" sz="3200" b="1" dirty="0" smtClean="0">
              <a:cs typeface="Titr" pitchFamily="2" charset="-78"/>
            </a:endParaRPr>
          </a:p>
        </p:txBody>
      </p:sp>
      <p:sp>
        <p:nvSpPr>
          <p:cNvPr id="38915" name="Rectangle 3"/>
          <p:cNvSpPr>
            <a:spLocks noGrp="1" noChangeArrowheads="1"/>
          </p:cNvSpPr>
          <p:nvPr>
            <p:ph idx="1"/>
          </p:nvPr>
        </p:nvSpPr>
        <p:spPr/>
        <p:txBody>
          <a:bodyPr/>
          <a:lstStyle/>
          <a:p>
            <a:pPr algn="justLow" rtl="1" eaLnBrk="1" hangingPunct="1">
              <a:lnSpc>
                <a:spcPct val="200000"/>
              </a:lnSpc>
              <a:buFont typeface="Wingdings" pitchFamily="2" charset="2"/>
              <a:buNone/>
            </a:pPr>
            <a:r>
              <a:rPr lang="fa-IR" sz="2500" b="1" smtClean="0">
                <a:cs typeface="Nazanin" pitchFamily="2" charset="-78"/>
              </a:rPr>
              <a:t>   پژوهشهايي متعددي مشكلات عاطفي ، رفتاري واجتماعي را به ناتوانيهاي يادگيري پيوند مي</a:t>
            </a:r>
            <a:r>
              <a:rPr lang="fa-IR" sz="2500" b="1" smtClean="0"/>
              <a:t>‌</a:t>
            </a:r>
            <a:r>
              <a:rPr lang="fa-IR" sz="2500" b="1" smtClean="0">
                <a:cs typeface="Nazanin" pitchFamily="2" charset="-78"/>
              </a:rPr>
              <a:t>دهند از جمله :  تامپسون و جانسون (1990) معتقدند عملكرد ضعيف تحصيلي و مشكلات رفتاري اغلب با هم رخ مي دهند. </a:t>
            </a:r>
            <a:endParaRPr lang="en-US" sz="2500" b="1" smtClean="0">
              <a:cs typeface="Nazanin" pitchFamily="2" charset="-78"/>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457200" y="476250"/>
            <a:ext cx="8229600" cy="5649913"/>
          </a:xfrm>
        </p:spPr>
        <p:txBody>
          <a:bodyPr/>
          <a:lstStyle/>
          <a:p>
            <a:pPr algn="justLow" rtl="1" eaLnBrk="1" hangingPunct="1">
              <a:lnSpc>
                <a:spcPct val="150000"/>
              </a:lnSpc>
              <a:buFont typeface="Wingdings" pitchFamily="2" charset="2"/>
              <a:buNone/>
            </a:pPr>
            <a:r>
              <a:rPr lang="fa-IR" sz="2400" b="1" smtClean="0">
                <a:cs typeface="Nazanin" pitchFamily="2" charset="-78"/>
              </a:rPr>
              <a:t>كودكاني كه در يك سوم بالايي نشانگان اضطراب در كلاس اول بودند، ده برابر بيشتر در يك سوم انتهايي پيشرفت تحصيلي در كلاس پنجم قرار مي</a:t>
            </a:r>
            <a:r>
              <a:rPr lang="fa-IR" sz="2400" b="1" smtClean="0"/>
              <a:t>‌</a:t>
            </a:r>
            <a:r>
              <a:rPr lang="fa-IR" sz="2400" b="1" smtClean="0">
                <a:cs typeface="Nazanin" pitchFamily="2" charset="-78"/>
              </a:rPr>
              <a:t>گرفتند اين افت حتي پس از كنترل سطح كنشهاي انطباقي در كلاس اول نيز رخ مي</a:t>
            </a:r>
            <a:r>
              <a:rPr lang="fa-IR" sz="2400" b="1" smtClean="0"/>
              <a:t>‌</a:t>
            </a:r>
            <a:r>
              <a:rPr lang="fa-IR" sz="2400" b="1" smtClean="0">
                <a:cs typeface="Nazanin" pitchFamily="2" charset="-78"/>
              </a:rPr>
              <a:t>داد.</a:t>
            </a:r>
          </a:p>
          <a:p>
            <a:pPr algn="justLow" rtl="1" eaLnBrk="1" hangingPunct="1">
              <a:lnSpc>
                <a:spcPct val="150000"/>
              </a:lnSpc>
              <a:buFont typeface="Wingdings" pitchFamily="2" charset="2"/>
              <a:buNone/>
            </a:pPr>
            <a:r>
              <a:rPr lang="fa-IR" sz="2800" b="1" smtClean="0">
                <a:cs typeface="Nazanin" pitchFamily="2" charset="-78"/>
              </a:rPr>
              <a:t>نريماني و رجبي</a:t>
            </a:r>
            <a:r>
              <a:rPr lang="fa-IR" sz="2400" b="1" smtClean="0">
                <a:cs typeface="Nazanin" pitchFamily="2" charset="-78"/>
              </a:rPr>
              <a:t> ( 1384). تفاوت معنادار ميزان اختلالات رفتاري دانش آموزان مبتلا به اختلالات يادگيري وعادي (بيش فعالي ، پرخاشگري ، اضطراب / افسردگي ، ناسازگاري اجتماعي، رفتارهاي ضد اجتماعي، اختلال كمبود توجه تمايلات وسواسي) را نشان دادند. </a:t>
            </a:r>
          </a:p>
          <a:p>
            <a:pPr algn="justLow" rtl="1" eaLnBrk="1" hangingPunct="1">
              <a:lnSpc>
                <a:spcPct val="150000"/>
              </a:lnSpc>
              <a:buFont typeface="Wingdings" pitchFamily="2" charset="2"/>
              <a:buNone/>
            </a:pPr>
            <a:r>
              <a:rPr lang="fa-IR" sz="2600" b="1" smtClean="0">
                <a:cs typeface="Nazanin" pitchFamily="2" charset="-78"/>
              </a:rPr>
              <a:t>فوكس 1989 ،رابرتس 1993</a:t>
            </a:r>
            <a:r>
              <a:rPr lang="fa-IR" sz="2400" b="1" smtClean="0">
                <a:cs typeface="Nazanin" pitchFamily="2" charset="-78"/>
              </a:rPr>
              <a:t> : دانش آموزان داراي اختلالات يادگيري بيشتر از همسالان خود مورد طرد قرار مي گيرند و منزوي مي</a:t>
            </a:r>
            <a:r>
              <a:rPr lang="fa-IR" sz="2400" b="1" smtClean="0"/>
              <a:t>‌</a:t>
            </a:r>
            <a:r>
              <a:rPr lang="fa-IR" sz="2400" b="1" smtClean="0">
                <a:cs typeface="Nazanin" pitchFamily="2" charset="-78"/>
              </a:rPr>
              <a:t>شوند </a:t>
            </a:r>
            <a:endParaRPr lang="en-US" sz="2400" b="1" smtClean="0">
              <a:cs typeface="Nazanin" pitchFamily="2" charset="-7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p:txBody>
          <a:bodyPr/>
          <a:lstStyle/>
          <a:p>
            <a:pPr algn="justLow" rtl="1">
              <a:lnSpc>
                <a:spcPct val="200000"/>
              </a:lnSpc>
              <a:buFont typeface="Wingdings 2" pitchFamily="18" charset="2"/>
              <a:buNone/>
            </a:pPr>
            <a:r>
              <a:rPr lang="fa-IR" sz="2000" smtClean="0"/>
              <a:t>    منظور از افت تحصیلی « کاهش عملکرد تحصیلی دانش آموز از سطح رضایت بخش به سطحی نامطلوب است . افت تحصیلی به معنای دقیق آن ، زمانی است که فاصله قابل توجهی بین توان و استعداد بالقوه و توان بالفعل فرد در فعالیتهای درسی و پیشرفت تحصیلی مشهود باشد. هم تکرار پایه های تحصیلی یک دوره و هم ترک تحصیل پیش از پایان دوره را نیز می توان به عنوان افت تحصیلی تلقی کرد .</a:t>
            </a:r>
            <a:endParaRPr lang="en-US" sz="20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algn="r" rtl="1" eaLnBrk="1" fontAlgn="auto" hangingPunct="1">
              <a:spcAft>
                <a:spcPts val="0"/>
              </a:spcAft>
              <a:defRPr/>
            </a:pPr>
            <a:r>
              <a:rPr lang="fa-IR" sz="3200" b="1" dirty="0" smtClean="0">
                <a:cs typeface="Titr" pitchFamily="2" charset="-78"/>
              </a:rPr>
              <a:t>مشكلات عاطفي ناتواني</a:t>
            </a:r>
            <a:r>
              <a:rPr lang="fa-IR" sz="3200" b="1" dirty="0" smtClean="0"/>
              <a:t>‌</a:t>
            </a:r>
            <a:r>
              <a:rPr lang="fa-IR" sz="3200" b="1" dirty="0" smtClean="0">
                <a:cs typeface="Titr" pitchFamily="2" charset="-78"/>
              </a:rPr>
              <a:t>هاي يادگيري را پنهان مي</a:t>
            </a:r>
            <a:r>
              <a:rPr lang="fa-IR" sz="3200" b="1" dirty="0" smtClean="0"/>
              <a:t>‌</a:t>
            </a:r>
            <a:r>
              <a:rPr lang="fa-IR" sz="3200" b="1" dirty="0" smtClean="0">
                <a:cs typeface="Titr" pitchFamily="2" charset="-78"/>
              </a:rPr>
              <a:t>كند</a:t>
            </a:r>
            <a:endParaRPr lang="en-US" sz="3200" b="1" dirty="0" smtClean="0">
              <a:cs typeface="Titr" pitchFamily="2" charset="-78"/>
            </a:endParaRPr>
          </a:p>
        </p:txBody>
      </p:sp>
      <p:sp>
        <p:nvSpPr>
          <p:cNvPr id="40963" name="Rectangle 3"/>
          <p:cNvSpPr>
            <a:spLocks noGrp="1" noChangeArrowheads="1"/>
          </p:cNvSpPr>
          <p:nvPr>
            <p:ph idx="1"/>
          </p:nvPr>
        </p:nvSpPr>
        <p:spPr/>
        <p:txBody>
          <a:bodyPr/>
          <a:lstStyle/>
          <a:p>
            <a:pPr algn="justLow" rtl="1" eaLnBrk="1" hangingPunct="1">
              <a:lnSpc>
                <a:spcPct val="200000"/>
              </a:lnSpc>
              <a:buFont typeface="Wingdings" pitchFamily="2" charset="2"/>
              <a:buNone/>
            </a:pPr>
            <a:r>
              <a:rPr lang="en-US" sz="2000" smtClean="0"/>
              <a:t>   </a:t>
            </a:r>
            <a:r>
              <a:rPr lang="fa-IR" sz="2000" smtClean="0"/>
              <a:t>مشكلات عاطفي مي‌توانند از همان سالهاي اوليه زندگي ناتوانيهاي يادگيري را پنهان سازند علاوه بر اين برخي از موقعيت‌هاي عاطفي نشانگان مشابه با ناتوانيهاي يادگيري دارند. و توجيه مشكلات يادگيري كودك را آسانتر مي‌كنند . براي مثال تفكر كُند، حافظة ضعيف و تمركز ناكافي با دو عامل افسردگي وناتواني يادگيري همراه هستند. بدينسان آموزگار، مديران، مشاوران و دست‌اندركاران تعليم و تربيت ممكن است به دليل چشمگير تر بودن مسائل عاطفي به اختلال يادگيري توجه ننمايد:</a:t>
            </a:r>
            <a:endParaRPr lang="en-US" sz="200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algn="r" rtl="1" eaLnBrk="1" fontAlgn="auto" hangingPunct="1">
              <a:spcAft>
                <a:spcPts val="0"/>
              </a:spcAft>
              <a:defRPr/>
            </a:pPr>
            <a:r>
              <a:rPr lang="fa-IR" sz="3200" b="1" dirty="0" smtClean="0">
                <a:cs typeface="Titr" pitchFamily="2" charset="-78"/>
              </a:rPr>
              <a:t>مشكلات عاطفي مي</a:t>
            </a:r>
            <a:r>
              <a:rPr lang="fa-IR" sz="3200" b="1" dirty="0" smtClean="0"/>
              <a:t>‌</a:t>
            </a:r>
            <a:r>
              <a:rPr lang="fa-IR" sz="3200" b="1" dirty="0" smtClean="0">
                <a:cs typeface="Titr" pitchFamily="2" charset="-78"/>
              </a:rPr>
              <a:t>توانند اختلالات يادگيري را تشديد نمايند </a:t>
            </a:r>
            <a:endParaRPr lang="en-US" sz="3200" b="1" dirty="0" smtClean="0">
              <a:cs typeface="Titr" pitchFamily="2" charset="-78"/>
            </a:endParaRPr>
          </a:p>
        </p:txBody>
      </p:sp>
      <p:sp>
        <p:nvSpPr>
          <p:cNvPr id="41987" name="Rectangle 3"/>
          <p:cNvSpPr>
            <a:spLocks noGrp="1" noChangeArrowheads="1"/>
          </p:cNvSpPr>
          <p:nvPr>
            <p:ph idx="1"/>
          </p:nvPr>
        </p:nvSpPr>
        <p:spPr/>
        <p:txBody>
          <a:bodyPr/>
          <a:lstStyle/>
          <a:p>
            <a:pPr algn="justLow" rtl="1" eaLnBrk="1" hangingPunct="1">
              <a:lnSpc>
                <a:spcPct val="150000"/>
              </a:lnSpc>
              <a:buFont typeface="Wingdings" pitchFamily="2" charset="2"/>
              <a:buNone/>
            </a:pPr>
            <a:r>
              <a:rPr lang="en-US" sz="2000" smtClean="0"/>
              <a:t>   </a:t>
            </a:r>
            <a:r>
              <a:rPr lang="fa-IR" sz="2000" smtClean="0"/>
              <a:t>مشكلات عاطفي با ابجاد مزاحمت براي يادگرفتن،  ناتوانيهاي يادگيري را تشديد مي‌كنند. الگوهاي منفي سازگاري ، نظير اجتناب يا انفعال ، و مسند بيروني كنترل، از توجه دانش آموزان به خويشتن در حل مسائل يادگيري ممانعت به عمل مي آورد. </a:t>
            </a:r>
          </a:p>
          <a:p>
            <a:pPr algn="justLow" rtl="1" eaLnBrk="1" hangingPunct="1">
              <a:lnSpc>
                <a:spcPct val="150000"/>
              </a:lnSpc>
              <a:buFont typeface="Wingdings" pitchFamily="2" charset="2"/>
              <a:buNone/>
            </a:pPr>
            <a:r>
              <a:rPr lang="en-US" sz="2000" smtClean="0"/>
              <a:t>    </a:t>
            </a:r>
            <a:r>
              <a:rPr lang="fa-IR" sz="2000" smtClean="0"/>
              <a:t>اختلالات عاطفي نظير افسردگي و اضطراب نيز با ايجاد مزاحمت در تفكر و حافظه كودكان، پيشرفت تحصيلي را مي كاهد. </a:t>
            </a:r>
          </a:p>
          <a:p>
            <a:pPr algn="justLow" rtl="1" eaLnBrk="1" hangingPunct="1">
              <a:lnSpc>
                <a:spcPct val="150000"/>
              </a:lnSpc>
              <a:buFont typeface="Wingdings" pitchFamily="2" charset="2"/>
              <a:buNone/>
            </a:pPr>
            <a:r>
              <a:rPr lang="en-US" sz="2000" smtClean="0"/>
              <a:t>    </a:t>
            </a:r>
            <a:r>
              <a:rPr lang="fa-IR" sz="2000" smtClean="0"/>
              <a:t>عزت نفس پايين به پيش بيني شكست در آينده نسبت داده مي شود . </a:t>
            </a:r>
          </a:p>
          <a:p>
            <a:pPr algn="justLow" rtl="1" eaLnBrk="1" hangingPunct="1">
              <a:lnSpc>
                <a:spcPct val="150000"/>
              </a:lnSpc>
              <a:buFont typeface="Wingdings" pitchFamily="2" charset="2"/>
              <a:buNone/>
            </a:pPr>
            <a:r>
              <a:rPr lang="en-US" sz="2000" smtClean="0"/>
              <a:t>   </a:t>
            </a:r>
            <a:r>
              <a:rPr lang="fa-IR" sz="2000" smtClean="0"/>
              <a:t>پرخاشگري و رفتار ضد اجتماعي نيز با ايجاد مانع در يادگيري و عملكرد ضعيف ارتباط </a:t>
            </a:r>
            <a:r>
              <a:rPr lang="fa-IR" sz="2400" b="1" smtClean="0">
                <a:cs typeface="Nazanin" pitchFamily="2" charset="-78"/>
              </a:rPr>
              <a:t>دارند . </a:t>
            </a:r>
            <a:endParaRPr lang="en-US" sz="2400" b="1" smtClean="0">
              <a:cs typeface="Nazanin" pitchFamily="2" charset="-78"/>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normAutofit fontScale="90000"/>
          </a:bodyPr>
          <a:lstStyle/>
          <a:p>
            <a:pPr algn="r" rtl="1" eaLnBrk="1" fontAlgn="auto" hangingPunct="1">
              <a:spcAft>
                <a:spcPts val="0"/>
              </a:spcAft>
              <a:defRPr/>
            </a:pPr>
            <a:r>
              <a:rPr lang="fa-IR" sz="3200" b="1" dirty="0" smtClean="0">
                <a:cs typeface="Titr" pitchFamily="2" charset="-78"/>
              </a:rPr>
              <a:t>ناتوانيهاي يادگيري قادر به تشديد ناراحتي</a:t>
            </a:r>
            <a:r>
              <a:rPr lang="fa-IR" sz="3200" b="1" dirty="0" smtClean="0"/>
              <a:t>‌</a:t>
            </a:r>
            <a:r>
              <a:rPr lang="fa-IR" sz="3200" b="1" dirty="0" smtClean="0">
                <a:cs typeface="Titr" pitchFamily="2" charset="-78"/>
              </a:rPr>
              <a:t>هاي عاطفي هستند </a:t>
            </a:r>
            <a:endParaRPr lang="en-US" sz="3200" b="1" dirty="0" smtClean="0">
              <a:cs typeface="Titr" pitchFamily="2" charset="-78"/>
            </a:endParaRPr>
          </a:p>
        </p:txBody>
      </p:sp>
      <p:sp>
        <p:nvSpPr>
          <p:cNvPr id="43011" name="Rectangle 3"/>
          <p:cNvSpPr>
            <a:spLocks noGrp="1" noChangeArrowheads="1"/>
          </p:cNvSpPr>
          <p:nvPr>
            <p:ph idx="1"/>
          </p:nvPr>
        </p:nvSpPr>
        <p:spPr/>
        <p:txBody>
          <a:bodyPr/>
          <a:lstStyle/>
          <a:p>
            <a:pPr algn="justLow" rtl="1" eaLnBrk="1" hangingPunct="1">
              <a:lnSpc>
                <a:spcPct val="200000"/>
              </a:lnSpc>
              <a:buFont typeface="Wingdings" pitchFamily="2" charset="2"/>
              <a:buNone/>
            </a:pPr>
            <a:r>
              <a:rPr lang="fa-IR" sz="2000" smtClean="0"/>
              <a:t>نقايص شناختي معين نظير زبان ، توجه،‌  حافظه و مشكلات مربوط به استدلال مي توانند با اثرگذاري بر چگونگي تعبير كودكان از محيط وتفكر در مورد خويشتن، مشكلات عاطفي را وخيمتر سازند. علاوه بر اين مشكلات خودگرداني و اشكال در مهارت‌هاي اجتماعي، تعاملات اجتماعي را به حالت تعليق در مي‌ آورند و ظهور رفتار كلاسي مطلوب را دشوارتر مي سازند. </a:t>
            </a:r>
            <a:endParaRPr lang="en-US" sz="200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algn="r" rtl="1" eaLnBrk="1" fontAlgn="auto" hangingPunct="1">
              <a:spcAft>
                <a:spcPts val="0"/>
              </a:spcAft>
              <a:defRPr/>
            </a:pPr>
            <a:r>
              <a:rPr lang="fa-IR" sz="3200" b="1" dirty="0" smtClean="0">
                <a:cs typeface="Titr" pitchFamily="2" charset="-78"/>
              </a:rPr>
              <a:t>سلامت رواني يادگيري را افزايش مي دهد</a:t>
            </a:r>
            <a:endParaRPr lang="en-US" sz="3200" b="1" dirty="0" smtClean="0">
              <a:cs typeface="Titr" pitchFamily="2" charset="-78"/>
            </a:endParaRPr>
          </a:p>
        </p:txBody>
      </p:sp>
      <p:sp>
        <p:nvSpPr>
          <p:cNvPr id="44035" name="Rectangle 3"/>
          <p:cNvSpPr>
            <a:spLocks noGrp="1" noChangeArrowheads="1"/>
          </p:cNvSpPr>
          <p:nvPr>
            <p:ph idx="1"/>
          </p:nvPr>
        </p:nvSpPr>
        <p:spPr/>
        <p:txBody>
          <a:bodyPr/>
          <a:lstStyle/>
          <a:p>
            <a:pPr algn="justLow" rtl="1" eaLnBrk="1" hangingPunct="1">
              <a:lnSpc>
                <a:spcPct val="150000"/>
              </a:lnSpc>
              <a:buFont typeface="Wingdings" pitchFamily="2" charset="2"/>
              <a:buNone/>
            </a:pPr>
            <a:r>
              <a:rPr lang="en-US" sz="2000" smtClean="0"/>
              <a:t>    </a:t>
            </a:r>
            <a:r>
              <a:rPr lang="fa-IR" sz="2000" smtClean="0"/>
              <a:t>اگر بپذيريم و باور داشته باشيم كه سلامت رواني يادگيري را افزايش مي‌دهد و كودكان بيشتر به صورت مستقيم توسط حالات عاطفي برانگيخته مي‌شوند و در مقايسه با بزرگسالان نيروي اندكي براي پنهان كردن عواطف صرف مي كنند و آنها را به گونه‌اي ابراز مي‌كنند كه براي ديگران قابل مشاهده است. بنابراين سلامت عاطفي، يادگيري را به شيوه‌هاي متعدد تحريك مي‌كند. ايجاد محيط‌هاي مثبت آن گونه كه در بحث از راه‌كارها گفتيم و با توجه به درگيري تمامي افراد ذينفع به ايجاد يك فضاي ذهني مناسب براي يادگيري و تحقق هدف جهاني «يادگيري براي همه» منجر مي‌شود كه در طي آن به دانش‌آموزان كمك مي‌شود تا از پس چالش‌ها برآيند و احساس خوبي نسبت به خويشتن پيدا كنند.</a:t>
            </a:r>
            <a:endParaRPr lang="en-US" sz="2000"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algn="r" rtl="1" eaLnBrk="1" fontAlgn="auto" hangingPunct="1">
              <a:spcAft>
                <a:spcPts val="0"/>
              </a:spcAft>
              <a:defRPr/>
            </a:pPr>
            <a:r>
              <a:rPr lang="fa-IR" sz="3200" b="1" dirty="0" smtClean="0">
                <a:cs typeface="Titr" pitchFamily="2" charset="-78"/>
              </a:rPr>
              <a:t>اقدامات لازم براي افزايش سلامت رواني و يادگيري</a:t>
            </a:r>
            <a:endParaRPr lang="en-US" sz="3200" b="1" dirty="0" smtClean="0">
              <a:cs typeface="Titr" pitchFamily="2" charset="-78"/>
            </a:endParaRPr>
          </a:p>
        </p:txBody>
      </p:sp>
      <p:sp>
        <p:nvSpPr>
          <p:cNvPr id="34819" name="Rectangle 3"/>
          <p:cNvSpPr>
            <a:spLocks noGrp="1" noChangeArrowheads="1"/>
          </p:cNvSpPr>
          <p:nvPr>
            <p:ph idx="1"/>
          </p:nvPr>
        </p:nvSpPr>
        <p:spPr/>
        <p:txBody>
          <a:bodyPr/>
          <a:lstStyle/>
          <a:p>
            <a:pPr algn="justLow" rtl="1" eaLnBrk="1" hangingPunct="1">
              <a:lnSpc>
                <a:spcPct val="150000"/>
              </a:lnSpc>
              <a:buFont typeface="Wingdings" pitchFamily="2" charset="2"/>
              <a:buNone/>
              <a:defRPr/>
            </a:pPr>
            <a:r>
              <a:rPr lang="fa-IR" sz="2000" dirty="0" smtClean="0">
                <a:cs typeface="+mj-cs"/>
              </a:rPr>
              <a:t>1. بررسي علل رفتارهاي مشكل ساز</a:t>
            </a:r>
          </a:p>
          <a:p>
            <a:pPr algn="justLow" rtl="1" eaLnBrk="1" hangingPunct="1">
              <a:lnSpc>
                <a:spcPct val="150000"/>
              </a:lnSpc>
              <a:buFont typeface="Wingdings" pitchFamily="2" charset="2"/>
              <a:buNone/>
              <a:defRPr/>
            </a:pPr>
            <a:r>
              <a:rPr lang="fa-IR" sz="2000" dirty="0" smtClean="0">
                <a:cs typeface="+mj-cs"/>
              </a:rPr>
              <a:t>2. اجراي اقدامات لازم طي </a:t>
            </a:r>
          </a:p>
          <a:p>
            <a:pPr algn="justLow" rtl="1" eaLnBrk="1" hangingPunct="1">
              <a:lnSpc>
                <a:spcPct val="150000"/>
              </a:lnSpc>
              <a:buFont typeface="Wingdings" pitchFamily="2" charset="2"/>
              <a:buNone/>
              <a:defRPr/>
            </a:pPr>
            <a:r>
              <a:rPr lang="fa-IR" sz="2000" dirty="0" smtClean="0">
                <a:cs typeface="+mj-cs"/>
              </a:rPr>
              <a:t>   الف : پيشگيري اوليه  ، شناسه زود هنگام كودكان</a:t>
            </a:r>
          </a:p>
          <a:p>
            <a:pPr algn="justLow" rtl="1" eaLnBrk="1" hangingPunct="1">
              <a:lnSpc>
                <a:spcPct val="150000"/>
              </a:lnSpc>
              <a:buFont typeface="Wingdings" pitchFamily="2" charset="2"/>
              <a:buNone/>
              <a:defRPr/>
            </a:pPr>
            <a:r>
              <a:rPr lang="fa-IR" sz="2000" dirty="0" smtClean="0">
                <a:cs typeface="+mj-cs"/>
              </a:rPr>
              <a:t>   پ: پيشگيري ثانويه ،مداخلات درماني در موارد متوسط و شديد </a:t>
            </a:r>
          </a:p>
          <a:p>
            <a:pPr algn="justLow" rtl="1" eaLnBrk="1" hangingPunct="1">
              <a:lnSpc>
                <a:spcPct val="150000"/>
              </a:lnSpc>
              <a:buFont typeface="Wingdings" pitchFamily="2" charset="2"/>
              <a:buNone/>
              <a:defRPr/>
            </a:pPr>
            <a:r>
              <a:rPr lang="fa-IR" sz="2000" dirty="0" smtClean="0">
                <a:cs typeface="+mj-cs"/>
              </a:rPr>
              <a:t>   ج: پيشگيري ثالث ،مداخلات مربوط به ارتقاء سلامت روان (توانمند سازي افراد ، بهبود شرايط آموزش پرورشي و حمايتي در مدرسه خانه و اجتماع، آموزش و يژگي هاي اخلاقي مطلوب و تقويت مهارتهاي آموخته شده )</a:t>
            </a:r>
          </a:p>
          <a:p>
            <a:pPr algn="justLow" rtl="1" eaLnBrk="1" hangingPunct="1">
              <a:lnSpc>
                <a:spcPct val="150000"/>
              </a:lnSpc>
              <a:buFont typeface="Wingdings" pitchFamily="2" charset="2"/>
              <a:buNone/>
              <a:defRPr/>
            </a:pPr>
            <a:endParaRPr lang="fa-IR" sz="2000" dirty="0" smtClean="0">
              <a:cs typeface="+mj-cs"/>
            </a:endParaRPr>
          </a:p>
          <a:p>
            <a:pPr algn="justLow" rtl="1" eaLnBrk="1" hangingPunct="1">
              <a:lnSpc>
                <a:spcPct val="150000"/>
              </a:lnSpc>
              <a:buFont typeface="Wingdings" pitchFamily="2" charset="2"/>
              <a:buNone/>
              <a:defRPr/>
            </a:pPr>
            <a:r>
              <a:rPr lang="fa-IR" sz="2000" dirty="0" smtClean="0">
                <a:cs typeface="+mj-cs"/>
              </a:rPr>
              <a:t>با كمك موارد بالا تلاش مي شود به رشد مثبت كودكان و شكل گيري رفتارهاي سالم و پيشگيري از رفتارهاي ناسازگارانه كمك شود.</a:t>
            </a:r>
          </a:p>
          <a:p>
            <a:pPr algn="justLow" rtl="1" eaLnBrk="1" hangingPunct="1">
              <a:lnSpc>
                <a:spcPct val="150000"/>
              </a:lnSpc>
              <a:buFont typeface="Wingdings" pitchFamily="2" charset="2"/>
              <a:buNone/>
              <a:defRPr/>
            </a:pPr>
            <a:r>
              <a:rPr lang="fa-IR" sz="2000" dirty="0" smtClean="0">
                <a:cs typeface="+mj-cs"/>
              </a:rPr>
              <a:t>    </a:t>
            </a:r>
            <a:endParaRPr lang="en-US" sz="2000" dirty="0" smtClean="0">
              <a:cs typeface="+mj-cs"/>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normAutofit fontScale="90000"/>
          </a:bodyPr>
          <a:lstStyle/>
          <a:p>
            <a:pPr eaLnBrk="1" fontAlgn="auto" hangingPunct="1">
              <a:spcAft>
                <a:spcPts val="0"/>
              </a:spcAft>
              <a:defRPr/>
            </a:pPr>
            <a:r>
              <a:rPr lang="fa-IR" sz="3200" dirty="0" smtClean="0">
                <a:cs typeface="Titr" pitchFamily="2" charset="-78"/>
              </a:rPr>
              <a:t> </a:t>
            </a:r>
            <a:r>
              <a:rPr lang="fa-IR" sz="3200" b="1" dirty="0" smtClean="0">
                <a:cs typeface="Titr" pitchFamily="2" charset="-78"/>
              </a:rPr>
              <a:t>سامانه</a:t>
            </a:r>
            <a:r>
              <a:rPr lang="fa-IR" sz="3200" b="1" dirty="0" smtClean="0"/>
              <a:t>‌</a:t>
            </a:r>
            <a:r>
              <a:rPr lang="fa-IR" sz="3200" b="1" dirty="0" smtClean="0">
                <a:cs typeface="Titr" pitchFamily="2" charset="-78"/>
              </a:rPr>
              <a:t>هاي يكپارچه و هماهنگ به منظور حمايت از رشد تمام كودكان</a:t>
            </a:r>
            <a:endParaRPr lang="en-US" sz="3200" b="1" dirty="0" smtClean="0">
              <a:cs typeface="Titr" pitchFamily="2" charset="-78"/>
            </a:endParaRPr>
          </a:p>
        </p:txBody>
      </p:sp>
      <p:sp>
        <p:nvSpPr>
          <p:cNvPr id="46083" name="Oval 4"/>
          <p:cNvSpPr>
            <a:spLocks noChangeArrowheads="1"/>
          </p:cNvSpPr>
          <p:nvPr/>
        </p:nvSpPr>
        <p:spPr bwMode="auto">
          <a:xfrm>
            <a:off x="2195513" y="1412875"/>
            <a:ext cx="5372100" cy="3887788"/>
          </a:xfrm>
          <a:prstGeom prst="ellipse">
            <a:avLst/>
          </a:prstGeom>
          <a:noFill/>
          <a:ln w="38100">
            <a:solidFill>
              <a:srgbClr val="000000"/>
            </a:solidFill>
            <a:round/>
            <a:headEnd/>
            <a:tailEnd/>
          </a:ln>
        </p:spPr>
        <p:txBody>
          <a:bodyPr/>
          <a:lstStyle/>
          <a:p>
            <a:pPr algn="ctr"/>
            <a:r>
              <a:rPr lang="fa-IR" sz="2000">
                <a:latin typeface="Times New Roman" pitchFamily="18" charset="0"/>
              </a:rPr>
              <a:t>سامانه</a:t>
            </a:r>
            <a:r>
              <a:rPr lang="fa-IR" sz="2000">
                <a:latin typeface="Times New Roman" pitchFamily="18" charset="0"/>
                <a:cs typeface="Titr" pitchFamily="2" charset="-78"/>
              </a:rPr>
              <a:t>‌</a:t>
            </a:r>
            <a:r>
              <a:rPr lang="fa-IR" sz="2000">
                <a:latin typeface="Times New Roman" pitchFamily="18" charset="0"/>
              </a:rPr>
              <a:t>هاي پيشگيري و ارتقاء براي </a:t>
            </a:r>
          </a:p>
          <a:p>
            <a:pPr algn="ctr"/>
            <a:r>
              <a:rPr lang="fa-IR" sz="2000">
                <a:latin typeface="Times New Roman" pitchFamily="18" charset="0"/>
              </a:rPr>
              <a:t>تمام دانش آموزان</a:t>
            </a:r>
            <a:endParaRPr lang="en-US" sz="2000">
              <a:latin typeface="Calibri" pitchFamily="34" charset="0"/>
            </a:endParaRPr>
          </a:p>
        </p:txBody>
      </p:sp>
      <p:sp>
        <p:nvSpPr>
          <p:cNvPr id="46084" name="Oval 5"/>
          <p:cNvSpPr>
            <a:spLocks noChangeArrowheads="1"/>
          </p:cNvSpPr>
          <p:nvPr/>
        </p:nvSpPr>
        <p:spPr bwMode="auto">
          <a:xfrm>
            <a:off x="2627313" y="3014663"/>
            <a:ext cx="4464050" cy="2286000"/>
          </a:xfrm>
          <a:prstGeom prst="ellipse">
            <a:avLst/>
          </a:prstGeom>
          <a:noFill/>
          <a:ln w="28575">
            <a:solidFill>
              <a:srgbClr val="000000"/>
            </a:solidFill>
            <a:round/>
            <a:headEnd/>
            <a:tailEnd/>
          </a:ln>
        </p:spPr>
        <p:txBody>
          <a:bodyPr/>
          <a:lstStyle/>
          <a:p>
            <a:pPr algn="ctr"/>
            <a:r>
              <a:rPr lang="fa-IR" sz="2000">
                <a:latin typeface="Times New Roman" pitchFamily="18" charset="0"/>
              </a:rPr>
              <a:t>سامانه</a:t>
            </a:r>
            <a:r>
              <a:rPr lang="fa-IR" sz="2000">
                <a:latin typeface="Times New Roman" pitchFamily="18" charset="0"/>
                <a:cs typeface="Titr" pitchFamily="2" charset="-78"/>
              </a:rPr>
              <a:t>‌</a:t>
            </a:r>
            <a:r>
              <a:rPr lang="fa-IR" sz="2000">
                <a:latin typeface="Times New Roman" pitchFamily="18" charset="0"/>
              </a:rPr>
              <a:t>هاي مداخلات اوليه براي دانش آموزان در معرض خطر</a:t>
            </a:r>
            <a:endParaRPr lang="en-US" sz="2000">
              <a:latin typeface="Calibri" pitchFamily="34" charset="0"/>
            </a:endParaRPr>
          </a:p>
        </p:txBody>
      </p:sp>
      <p:sp>
        <p:nvSpPr>
          <p:cNvPr id="46085" name="Oval 6"/>
          <p:cNvSpPr>
            <a:spLocks noChangeArrowheads="1"/>
          </p:cNvSpPr>
          <p:nvPr/>
        </p:nvSpPr>
        <p:spPr bwMode="auto">
          <a:xfrm>
            <a:off x="3203575" y="4259263"/>
            <a:ext cx="3240088" cy="1041400"/>
          </a:xfrm>
          <a:prstGeom prst="ellipse">
            <a:avLst/>
          </a:prstGeom>
          <a:noFill/>
          <a:ln w="28575">
            <a:solidFill>
              <a:srgbClr val="000000"/>
            </a:solidFill>
            <a:round/>
            <a:headEnd/>
            <a:tailEnd/>
          </a:ln>
        </p:spPr>
        <p:txBody>
          <a:bodyPr/>
          <a:lstStyle/>
          <a:p>
            <a:pPr algn="ctr"/>
            <a:r>
              <a:rPr lang="fa-IR" sz="2000">
                <a:latin typeface="Times New Roman" pitchFamily="18" charset="0"/>
              </a:rPr>
              <a:t>سامانه</a:t>
            </a:r>
            <a:r>
              <a:rPr lang="fa-IR" sz="2000">
                <a:latin typeface="Times New Roman" pitchFamily="18" charset="0"/>
                <a:cs typeface="Titr" pitchFamily="2" charset="-78"/>
              </a:rPr>
              <a:t>‌</a:t>
            </a:r>
            <a:r>
              <a:rPr lang="fa-IR" sz="2000">
                <a:latin typeface="Times New Roman" pitchFamily="18" charset="0"/>
              </a:rPr>
              <a:t>هاي درماني براي دانش آموزان مشكل دار </a:t>
            </a:r>
            <a:endParaRPr lang="en-US" sz="2000">
              <a:latin typeface="Calibri" pitchFamily="34" charset="0"/>
            </a:endParaRPr>
          </a:p>
        </p:txBody>
      </p:sp>
      <p:sp>
        <p:nvSpPr>
          <p:cNvPr id="46086" name="AutoShape 7"/>
          <p:cNvSpPr>
            <a:spLocks noChangeArrowheads="1"/>
          </p:cNvSpPr>
          <p:nvPr/>
        </p:nvSpPr>
        <p:spPr bwMode="auto">
          <a:xfrm>
            <a:off x="2627313" y="5661025"/>
            <a:ext cx="3867150" cy="838200"/>
          </a:xfrm>
          <a:prstGeom prst="cube">
            <a:avLst>
              <a:gd name="adj" fmla="val 25000"/>
            </a:avLst>
          </a:prstGeom>
          <a:noFill/>
          <a:ln w="25400">
            <a:solidFill>
              <a:srgbClr val="000000"/>
            </a:solidFill>
            <a:miter lim="800000"/>
            <a:headEnd/>
            <a:tailEnd/>
          </a:ln>
        </p:spPr>
        <p:txBody>
          <a:bodyPr/>
          <a:lstStyle/>
          <a:p>
            <a:endParaRPr lang="en-US">
              <a:latin typeface="Times New Roman" pitchFamily="18" charset="0"/>
            </a:endParaRPr>
          </a:p>
          <a:p>
            <a:pPr algn="ctr"/>
            <a:r>
              <a:rPr lang="fa-IR" sz="2000">
                <a:latin typeface="Times New Roman" pitchFamily="18" charset="0"/>
              </a:rPr>
              <a:t>مشاركت مدرسه ، خانواده و اجتماعي</a:t>
            </a:r>
            <a:endParaRPr lang="en-US" sz="2000">
              <a:latin typeface="Calibri" pitchFamily="34"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468313" y="0"/>
            <a:ext cx="8229600" cy="1143000"/>
          </a:xfrm>
        </p:spPr>
        <p:txBody>
          <a:bodyPr/>
          <a:lstStyle/>
          <a:p>
            <a:pPr eaLnBrk="1" fontAlgn="auto" hangingPunct="1">
              <a:spcAft>
                <a:spcPts val="0"/>
              </a:spcAft>
              <a:defRPr/>
            </a:pPr>
            <a:r>
              <a:rPr lang="fa-IR" sz="3200" smtClean="0">
                <a:cs typeface="Titr" pitchFamily="2" charset="-78"/>
              </a:rPr>
              <a:t>تغييرات در سطح سامانه اي</a:t>
            </a:r>
            <a:endParaRPr lang="en-US" sz="3200" smtClean="0">
              <a:cs typeface="Titr" pitchFamily="2" charset="-78"/>
            </a:endParaRPr>
          </a:p>
        </p:txBody>
      </p:sp>
      <p:sp>
        <p:nvSpPr>
          <p:cNvPr id="47107" name="Rectangle 4"/>
          <p:cNvSpPr>
            <a:spLocks noChangeArrowheads="1"/>
          </p:cNvSpPr>
          <p:nvPr/>
        </p:nvSpPr>
        <p:spPr bwMode="auto">
          <a:xfrm>
            <a:off x="3348038" y="1196975"/>
            <a:ext cx="2586037" cy="457200"/>
          </a:xfrm>
          <a:prstGeom prst="rect">
            <a:avLst/>
          </a:prstGeom>
          <a:noFill/>
          <a:ln w="9525">
            <a:noFill/>
            <a:miter lim="800000"/>
            <a:headEnd/>
            <a:tailEnd/>
          </a:ln>
        </p:spPr>
        <p:txBody>
          <a:bodyPr wrap="none" anchor="ctr">
            <a:spAutoFit/>
          </a:bodyPr>
          <a:lstStyle/>
          <a:p>
            <a:pPr algn="ctr"/>
            <a:r>
              <a:rPr lang="fa-IR" sz="2400">
                <a:latin typeface="Calibri" pitchFamily="34" charset="0"/>
              </a:rPr>
              <a:t>تغييرات در سطح فردي</a:t>
            </a:r>
          </a:p>
        </p:txBody>
      </p:sp>
      <p:sp>
        <p:nvSpPr>
          <p:cNvPr id="47108" name="Oval 5"/>
          <p:cNvSpPr>
            <a:spLocks noChangeArrowheads="1"/>
          </p:cNvSpPr>
          <p:nvPr/>
        </p:nvSpPr>
        <p:spPr bwMode="auto">
          <a:xfrm>
            <a:off x="3492500" y="1700213"/>
            <a:ext cx="2663825" cy="2027237"/>
          </a:xfrm>
          <a:prstGeom prst="ellipse">
            <a:avLst/>
          </a:prstGeom>
          <a:noFill/>
          <a:ln w="28575">
            <a:solidFill>
              <a:srgbClr val="000000"/>
            </a:solidFill>
            <a:round/>
            <a:headEnd/>
            <a:tailEnd/>
          </a:ln>
        </p:spPr>
        <p:txBody>
          <a:bodyPr/>
          <a:lstStyle/>
          <a:p>
            <a:pPr algn="ctr"/>
            <a:r>
              <a:rPr lang="fa-IR">
                <a:latin typeface="Times New Roman" pitchFamily="18" charset="0"/>
              </a:rPr>
              <a:t>خودآگاهي آگاهي اجتماعي مديريت خود</a:t>
            </a:r>
          </a:p>
          <a:p>
            <a:pPr algn="ctr"/>
            <a:r>
              <a:rPr lang="fa-IR">
                <a:latin typeface="Times New Roman" pitchFamily="18" charset="0"/>
              </a:rPr>
              <a:t>تصميم گيري  سوولانه</a:t>
            </a:r>
          </a:p>
          <a:p>
            <a:pPr algn="ctr"/>
            <a:r>
              <a:rPr lang="fa-IR">
                <a:latin typeface="Times New Roman" pitchFamily="18" charset="0"/>
              </a:rPr>
              <a:t>مهارتهاي ارتباطي</a:t>
            </a:r>
            <a:endParaRPr lang="en-US">
              <a:latin typeface="Calibri" pitchFamily="34" charset="0"/>
            </a:endParaRPr>
          </a:p>
        </p:txBody>
      </p:sp>
      <p:sp>
        <p:nvSpPr>
          <p:cNvPr id="47109" name="Line 6"/>
          <p:cNvSpPr>
            <a:spLocks noChangeShapeType="1"/>
          </p:cNvSpPr>
          <p:nvPr/>
        </p:nvSpPr>
        <p:spPr bwMode="auto">
          <a:xfrm flipH="1">
            <a:off x="6199188" y="2636838"/>
            <a:ext cx="1828800" cy="0"/>
          </a:xfrm>
          <a:prstGeom prst="line">
            <a:avLst/>
          </a:prstGeom>
          <a:noFill/>
          <a:ln w="9525">
            <a:solidFill>
              <a:srgbClr val="000000"/>
            </a:solidFill>
            <a:round/>
            <a:headEnd/>
            <a:tailEnd type="triangle" w="med" len="med"/>
          </a:ln>
        </p:spPr>
        <p:txBody>
          <a:bodyPr/>
          <a:lstStyle/>
          <a:p>
            <a:endParaRPr lang="fa-IR"/>
          </a:p>
        </p:txBody>
      </p:sp>
      <p:sp>
        <p:nvSpPr>
          <p:cNvPr id="47110" name="Line 7"/>
          <p:cNvSpPr>
            <a:spLocks noChangeShapeType="1"/>
          </p:cNvSpPr>
          <p:nvPr/>
        </p:nvSpPr>
        <p:spPr bwMode="auto">
          <a:xfrm>
            <a:off x="8027988" y="2636838"/>
            <a:ext cx="0" cy="576262"/>
          </a:xfrm>
          <a:prstGeom prst="line">
            <a:avLst/>
          </a:prstGeom>
          <a:noFill/>
          <a:ln w="9525">
            <a:solidFill>
              <a:srgbClr val="000000"/>
            </a:solidFill>
            <a:round/>
            <a:headEnd/>
            <a:tailEnd/>
          </a:ln>
        </p:spPr>
        <p:txBody>
          <a:bodyPr/>
          <a:lstStyle/>
          <a:p>
            <a:endParaRPr lang="fa-IR"/>
          </a:p>
        </p:txBody>
      </p:sp>
      <p:sp>
        <p:nvSpPr>
          <p:cNvPr id="47111" name="Rectangle 8"/>
          <p:cNvSpPr>
            <a:spLocks noChangeArrowheads="1"/>
          </p:cNvSpPr>
          <p:nvPr/>
        </p:nvSpPr>
        <p:spPr bwMode="auto">
          <a:xfrm>
            <a:off x="6588125" y="3213100"/>
            <a:ext cx="1871663" cy="431800"/>
          </a:xfrm>
          <a:prstGeom prst="rect">
            <a:avLst/>
          </a:prstGeom>
          <a:noFill/>
          <a:ln w="12700">
            <a:solidFill>
              <a:srgbClr val="000000"/>
            </a:solidFill>
            <a:miter lim="800000"/>
            <a:headEnd/>
            <a:tailEnd/>
          </a:ln>
        </p:spPr>
        <p:txBody>
          <a:bodyPr/>
          <a:lstStyle/>
          <a:p>
            <a:pPr algn="ctr"/>
            <a:r>
              <a:rPr lang="fa-IR" sz="2000">
                <a:latin typeface="Times New Roman" pitchFamily="18" charset="0"/>
              </a:rPr>
              <a:t>شرايط مداخله</a:t>
            </a:r>
            <a:r>
              <a:rPr lang="fa-IR" sz="2000">
                <a:latin typeface="Times New Roman" pitchFamily="18" charset="0"/>
                <a:cs typeface="Titr" pitchFamily="2" charset="-78"/>
              </a:rPr>
              <a:t>‌</a:t>
            </a:r>
            <a:r>
              <a:rPr lang="fa-IR" sz="2000">
                <a:latin typeface="Times New Roman" pitchFamily="18" charset="0"/>
              </a:rPr>
              <a:t>اي</a:t>
            </a:r>
            <a:endParaRPr lang="en-US" sz="2000">
              <a:latin typeface="Calibri" pitchFamily="34" charset="0"/>
            </a:endParaRPr>
          </a:p>
        </p:txBody>
      </p:sp>
      <p:sp>
        <p:nvSpPr>
          <p:cNvPr id="47112" name="Rectangle 9"/>
          <p:cNvSpPr>
            <a:spLocks noChangeArrowheads="1"/>
          </p:cNvSpPr>
          <p:nvPr/>
        </p:nvSpPr>
        <p:spPr bwMode="auto">
          <a:xfrm>
            <a:off x="6659563" y="3789363"/>
            <a:ext cx="1800225" cy="1008062"/>
          </a:xfrm>
          <a:prstGeom prst="rect">
            <a:avLst/>
          </a:prstGeom>
          <a:noFill/>
          <a:ln w="19050">
            <a:solidFill>
              <a:srgbClr val="000000"/>
            </a:solidFill>
            <a:miter lim="800000"/>
            <a:headEnd/>
            <a:tailEnd/>
          </a:ln>
        </p:spPr>
        <p:txBody>
          <a:bodyPr/>
          <a:lstStyle/>
          <a:p>
            <a:pPr algn="ctr"/>
            <a:r>
              <a:rPr lang="fa-IR" sz="2000">
                <a:latin typeface="Times New Roman" pitchFamily="18" charset="0"/>
              </a:rPr>
              <a:t>مدرسه</a:t>
            </a:r>
          </a:p>
          <a:p>
            <a:pPr algn="ctr"/>
            <a:r>
              <a:rPr lang="fa-IR" sz="2000">
                <a:latin typeface="Times New Roman" pitchFamily="18" charset="0"/>
              </a:rPr>
              <a:t>خانواده</a:t>
            </a:r>
          </a:p>
          <a:p>
            <a:pPr algn="ctr"/>
            <a:r>
              <a:rPr lang="fa-IR" sz="2000">
                <a:latin typeface="Times New Roman" pitchFamily="18" charset="0"/>
              </a:rPr>
              <a:t>اجتماع</a:t>
            </a:r>
            <a:endParaRPr lang="en-US" sz="2000">
              <a:latin typeface="Calibri" pitchFamily="34" charset="0"/>
            </a:endParaRPr>
          </a:p>
        </p:txBody>
      </p:sp>
      <p:sp>
        <p:nvSpPr>
          <p:cNvPr id="47113" name="Line 10"/>
          <p:cNvSpPr>
            <a:spLocks noChangeShapeType="1"/>
          </p:cNvSpPr>
          <p:nvPr/>
        </p:nvSpPr>
        <p:spPr bwMode="auto">
          <a:xfrm>
            <a:off x="7308850" y="4789488"/>
            <a:ext cx="0" cy="800100"/>
          </a:xfrm>
          <a:prstGeom prst="line">
            <a:avLst/>
          </a:prstGeom>
          <a:noFill/>
          <a:ln w="9525">
            <a:solidFill>
              <a:srgbClr val="000000"/>
            </a:solidFill>
            <a:round/>
            <a:headEnd/>
            <a:tailEnd/>
          </a:ln>
        </p:spPr>
        <p:txBody>
          <a:bodyPr/>
          <a:lstStyle/>
          <a:p>
            <a:endParaRPr lang="fa-IR"/>
          </a:p>
        </p:txBody>
      </p:sp>
      <p:sp>
        <p:nvSpPr>
          <p:cNvPr id="47114" name="Line 11"/>
          <p:cNvSpPr>
            <a:spLocks noChangeShapeType="1"/>
          </p:cNvSpPr>
          <p:nvPr/>
        </p:nvSpPr>
        <p:spPr bwMode="auto">
          <a:xfrm flipH="1">
            <a:off x="6011863" y="5589588"/>
            <a:ext cx="1296987" cy="0"/>
          </a:xfrm>
          <a:prstGeom prst="line">
            <a:avLst/>
          </a:prstGeom>
          <a:noFill/>
          <a:ln w="9525">
            <a:solidFill>
              <a:srgbClr val="000000"/>
            </a:solidFill>
            <a:round/>
            <a:headEnd/>
            <a:tailEnd type="triangle" w="med" len="med"/>
          </a:ln>
        </p:spPr>
        <p:txBody>
          <a:bodyPr/>
          <a:lstStyle/>
          <a:p>
            <a:endParaRPr lang="fa-IR"/>
          </a:p>
        </p:txBody>
      </p:sp>
      <p:sp>
        <p:nvSpPr>
          <p:cNvPr id="47115" name="Line 12"/>
          <p:cNvSpPr>
            <a:spLocks noChangeShapeType="1"/>
          </p:cNvSpPr>
          <p:nvPr/>
        </p:nvSpPr>
        <p:spPr bwMode="auto">
          <a:xfrm>
            <a:off x="4787900" y="3716338"/>
            <a:ext cx="0" cy="631825"/>
          </a:xfrm>
          <a:prstGeom prst="line">
            <a:avLst/>
          </a:prstGeom>
          <a:noFill/>
          <a:ln w="9525">
            <a:solidFill>
              <a:srgbClr val="000000"/>
            </a:solidFill>
            <a:round/>
            <a:headEnd type="triangle" w="med" len="med"/>
            <a:tailEnd type="triangle" w="med" len="med"/>
          </a:ln>
        </p:spPr>
        <p:txBody>
          <a:bodyPr/>
          <a:lstStyle/>
          <a:p>
            <a:endParaRPr lang="fa-IR"/>
          </a:p>
        </p:txBody>
      </p:sp>
      <p:sp>
        <p:nvSpPr>
          <p:cNvPr id="47116" name="Oval 13"/>
          <p:cNvSpPr>
            <a:spLocks noChangeArrowheads="1"/>
          </p:cNvSpPr>
          <p:nvPr/>
        </p:nvSpPr>
        <p:spPr bwMode="auto">
          <a:xfrm>
            <a:off x="3492500" y="4292600"/>
            <a:ext cx="2519363" cy="2206625"/>
          </a:xfrm>
          <a:prstGeom prst="ellipse">
            <a:avLst/>
          </a:prstGeom>
          <a:noFill/>
          <a:ln w="28575">
            <a:solidFill>
              <a:srgbClr val="000000"/>
            </a:solidFill>
            <a:round/>
            <a:headEnd/>
            <a:tailEnd/>
          </a:ln>
        </p:spPr>
        <p:txBody>
          <a:bodyPr/>
          <a:lstStyle/>
          <a:p>
            <a:pPr algn="ctr"/>
            <a:r>
              <a:rPr lang="fa-IR" sz="1600">
                <a:latin typeface="Times New Roman" pitchFamily="18" charset="0"/>
              </a:rPr>
              <a:t>خرده سامانه</a:t>
            </a:r>
            <a:r>
              <a:rPr lang="fa-IR" sz="1600">
                <a:latin typeface="Times New Roman" pitchFamily="18" charset="0"/>
                <a:cs typeface="Titr" pitchFamily="2" charset="-78"/>
              </a:rPr>
              <a:t>‌</a:t>
            </a:r>
            <a:r>
              <a:rPr lang="fa-IR" sz="1600">
                <a:latin typeface="Times New Roman" pitchFamily="18" charset="0"/>
              </a:rPr>
              <a:t>اي ياستها، قوانين و هنجارها ساختارهاي سازماني </a:t>
            </a:r>
          </a:p>
          <a:p>
            <a:pPr algn="ctr"/>
            <a:r>
              <a:rPr lang="fa-IR" sz="1600">
                <a:latin typeface="Times New Roman" pitchFamily="18" charset="0"/>
              </a:rPr>
              <a:t>فعاليتهاي كلاسي </a:t>
            </a:r>
          </a:p>
          <a:p>
            <a:pPr algn="ctr"/>
            <a:r>
              <a:rPr lang="fa-IR" sz="1600">
                <a:latin typeface="Times New Roman" pitchFamily="18" charset="0"/>
              </a:rPr>
              <a:t>بين سامانه اي</a:t>
            </a:r>
          </a:p>
          <a:p>
            <a:pPr algn="ctr"/>
            <a:r>
              <a:rPr lang="fa-IR" sz="1600">
                <a:latin typeface="Times New Roman" pitchFamily="18" charset="0"/>
              </a:rPr>
              <a:t>رابطة بين مدرسه ، خانواده و اجتماع  </a:t>
            </a:r>
            <a:endParaRPr lang="en-US" sz="1600">
              <a:latin typeface="Calibri" pitchFamily="34" charset="0"/>
            </a:endParaRPr>
          </a:p>
        </p:txBody>
      </p:sp>
      <p:sp>
        <p:nvSpPr>
          <p:cNvPr id="47117" name="Line 14"/>
          <p:cNvSpPr>
            <a:spLocks noChangeShapeType="1"/>
          </p:cNvSpPr>
          <p:nvPr/>
        </p:nvSpPr>
        <p:spPr bwMode="auto">
          <a:xfrm>
            <a:off x="3149600" y="2781300"/>
            <a:ext cx="342900" cy="0"/>
          </a:xfrm>
          <a:prstGeom prst="line">
            <a:avLst/>
          </a:prstGeom>
          <a:noFill/>
          <a:ln w="9525">
            <a:solidFill>
              <a:srgbClr val="000000"/>
            </a:solidFill>
            <a:round/>
            <a:headEnd/>
            <a:tailEnd/>
          </a:ln>
        </p:spPr>
        <p:txBody>
          <a:bodyPr/>
          <a:lstStyle/>
          <a:p>
            <a:endParaRPr lang="fa-IR"/>
          </a:p>
        </p:txBody>
      </p:sp>
      <p:sp>
        <p:nvSpPr>
          <p:cNvPr id="47118" name="Line 15"/>
          <p:cNvSpPr>
            <a:spLocks noChangeShapeType="1"/>
          </p:cNvSpPr>
          <p:nvPr/>
        </p:nvSpPr>
        <p:spPr bwMode="auto">
          <a:xfrm>
            <a:off x="3132138" y="5445125"/>
            <a:ext cx="342900" cy="0"/>
          </a:xfrm>
          <a:prstGeom prst="line">
            <a:avLst/>
          </a:prstGeom>
          <a:noFill/>
          <a:ln w="9525">
            <a:solidFill>
              <a:srgbClr val="000000"/>
            </a:solidFill>
            <a:round/>
            <a:headEnd/>
            <a:tailEnd/>
          </a:ln>
        </p:spPr>
        <p:txBody>
          <a:bodyPr/>
          <a:lstStyle/>
          <a:p>
            <a:endParaRPr lang="fa-IR"/>
          </a:p>
        </p:txBody>
      </p:sp>
      <p:sp>
        <p:nvSpPr>
          <p:cNvPr id="47119" name="Line 16"/>
          <p:cNvSpPr>
            <a:spLocks noChangeShapeType="1"/>
          </p:cNvSpPr>
          <p:nvPr/>
        </p:nvSpPr>
        <p:spPr bwMode="auto">
          <a:xfrm>
            <a:off x="3132138" y="2781300"/>
            <a:ext cx="0" cy="1152525"/>
          </a:xfrm>
          <a:prstGeom prst="line">
            <a:avLst/>
          </a:prstGeom>
          <a:noFill/>
          <a:ln w="9525">
            <a:solidFill>
              <a:srgbClr val="000000"/>
            </a:solidFill>
            <a:round/>
            <a:headEnd/>
            <a:tailEnd/>
          </a:ln>
        </p:spPr>
        <p:txBody>
          <a:bodyPr/>
          <a:lstStyle/>
          <a:p>
            <a:endParaRPr lang="fa-IR"/>
          </a:p>
        </p:txBody>
      </p:sp>
      <p:sp>
        <p:nvSpPr>
          <p:cNvPr id="47120" name="Line 17"/>
          <p:cNvSpPr>
            <a:spLocks noChangeShapeType="1"/>
          </p:cNvSpPr>
          <p:nvPr/>
        </p:nvSpPr>
        <p:spPr bwMode="auto">
          <a:xfrm>
            <a:off x="3132138" y="3933825"/>
            <a:ext cx="0" cy="1511300"/>
          </a:xfrm>
          <a:prstGeom prst="line">
            <a:avLst/>
          </a:prstGeom>
          <a:noFill/>
          <a:ln w="9525">
            <a:solidFill>
              <a:srgbClr val="000000"/>
            </a:solidFill>
            <a:round/>
            <a:headEnd/>
            <a:tailEnd/>
          </a:ln>
        </p:spPr>
        <p:txBody>
          <a:bodyPr/>
          <a:lstStyle/>
          <a:p>
            <a:endParaRPr lang="fa-IR"/>
          </a:p>
        </p:txBody>
      </p:sp>
      <p:sp>
        <p:nvSpPr>
          <p:cNvPr id="47121" name="Line 18"/>
          <p:cNvSpPr>
            <a:spLocks noChangeShapeType="1"/>
          </p:cNvSpPr>
          <p:nvPr/>
        </p:nvSpPr>
        <p:spPr bwMode="auto">
          <a:xfrm flipH="1">
            <a:off x="2555875" y="3933825"/>
            <a:ext cx="530225" cy="0"/>
          </a:xfrm>
          <a:prstGeom prst="line">
            <a:avLst/>
          </a:prstGeom>
          <a:noFill/>
          <a:ln w="9525">
            <a:solidFill>
              <a:srgbClr val="000000"/>
            </a:solidFill>
            <a:round/>
            <a:headEnd/>
            <a:tailEnd type="triangle" w="med" len="med"/>
          </a:ln>
        </p:spPr>
        <p:txBody>
          <a:bodyPr/>
          <a:lstStyle/>
          <a:p>
            <a:endParaRPr lang="fa-IR"/>
          </a:p>
        </p:txBody>
      </p:sp>
      <p:sp>
        <p:nvSpPr>
          <p:cNvPr id="47122" name="Rectangle 19"/>
          <p:cNvSpPr>
            <a:spLocks noChangeArrowheads="1"/>
          </p:cNvSpPr>
          <p:nvPr/>
        </p:nvSpPr>
        <p:spPr bwMode="auto">
          <a:xfrm>
            <a:off x="684213" y="2852738"/>
            <a:ext cx="1905000" cy="2881312"/>
          </a:xfrm>
          <a:prstGeom prst="rect">
            <a:avLst/>
          </a:prstGeom>
          <a:noFill/>
          <a:ln w="28575">
            <a:solidFill>
              <a:srgbClr val="000000"/>
            </a:solidFill>
            <a:miter lim="800000"/>
            <a:headEnd/>
            <a:tailEnd/>
          </a:ln>
        </p:spPr>
        <p:txBody>
          <a:bodyPr/>
          <a:lstStyle/>
          <a:p>
            <a:r>
              <a:rPr lang="fa-IR" sz="1600">
                <a:latin typeface="Times New Roman" pitchFamily="18" charset="0"/>
              </a:rPr>
              <a:t>افزايش :</a:t>
            </a:r>
          </a:p>
          <a:p>
            <a:r>
              <a:rPr lang="fa-IR" sz="1600">
                <a:latin typeface="Times New Roman" pitchFamily="18" charset="0"/>
              </a:rPr>
              <a:t>رفتارهاي اجتماعي </a:t>
            </a:r>
          </a:p>
          <a:p>
            <a:r>
              <a:rPr lang="fa-IR" sz="1600">
                <a:latin typeface="Times New Roman" pitchFamily="18" charset="0"/>
              </a:rPr>
              <a:t>پيشرفت تحصيلي</a:t>
            </a:r>
          </a:p>
          <a:p>
            <a:r>
              <a:rPr lang="fa-IR" sz="1600">
                <a:latin typeface="Times New Roman" pitchFamily="18" charset="0"/>
              </a:rPr>
              <a:t>ارتقاء پايه ‌پذيرتر همسالان </a:t>
            </a:r>
          </a:p>
          <a:p>
            <a:endParaRPr lang="en-US" sz="1600">
              <a:latin typeface="Times New Roman" pitchFamily="18" charset="0"/>
            </a:endParaRPr>
          </a:p>
          <a:p>
            <a:r>
              <a:rPr lang="fa-IR" sz="1600">
                <a:latin typeface="Times New Roman" pitchFamily="18" charset="0"/>
              </a:rPr>
              <a:t>كاهش :</a:t>
            </a:r>
          </a:p>
          <a:p>
            <a:r>
              <a:rPr lang="fa-IR" sz="1600">
                <a:latin typeface="Times New Roman" pitchFamily="18" charset="0"/>
              </a:rPr>
              <a:t>رفتارهاي منفي </a:t>
            </a:r>
          </a:p>
          <a:p>
            <a:r>
              <a:rPr lang="fa-IR" sz="1600">
                <a:latin typeface="Times New Roman" pitchFamily="18" charset="0"/>
              </a:rPr>
              <a:t>خشونت و پرخاشگري </a:t>
            </a:r>
          </a:p>
          <a:p>
            <a:r>
              <a:rPr lang="fa-IR" sz="1600">
                <a:latin typeface="Times New Roman" pitchFamily="18" charset="0"/>
              </a:rPr>
              <a:t>طرد از طرف همسالان </a:t>
            </a:r>
            <a:endParaRPr lang="en-US" sz="1600">
              <a:latin typeface="Calibri" pitchFamily="34"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normAutofit fontScale="90000"/>
          </a:bodyPr>
          <a:lstStyle/>
          <a:p>
            <a:pPr algn="r" rtl="1" eaLnBrk="1" fontAlgn="auto" hangingPunct="1">
              <a:spcAft>
                <a:spcPts val="0"/>
              </a:spcAft>
              <a:defRPr/>
            </a:pPr>
            <a:r>
              <a:rPr lang="fa-IR" sz="3200" b="1" dirty="0" smtClean="0">
                <a:cs typeface="Titr" pitchFamily="2" charset="-78"/>
              </a:rPr>
              <a:t>كنترل پارامترهاي شكست تحصيلي و راهكارهاي كاهش افت تحصيلي</a:t>
            </a:r>
            <a:endParaRPr lang="en-US" sz="3200" b="1" dirty="0" smtClean="0">
              <a:cs typeface="Titr" pitchFamily="2" charset="-78"/>
            </a:endParaRPr>
          </a:p>
        </p:txBody>
      </p:sp>
      <p:sp>
        <p:nvSpPr>
          <p:cNvPr id="48131" name="Rectangle 3"/>
          <p:cNvSpPr>
            <a:spLocks noGrp="1" noChangeArrowheads="1"/>
          </p:cNvSpPr>
          <p:nvPr>
            <p:ph idx="1"/>
          </p:nvPr>
        </p:nvSpPr>
        <p:spPr/>
        <p:txBody>
          <a:bodyPr/>
          <a:lstStyle/>
          <a:p>
            <a:pPr marL="609600" indent="-609600" algn="justLow" rtl="1" eaLnBrk="1" hangingPunct="1">
              <a:lnSpc>
                <a:spcPct val="150000"/>
              </a:lnSpc>
              <a:buFont typeface="Wingdings" pitchFamily="2" charset="2"/>
              <a:buNone/>
            </a:pPr>
            <a:r>
              <a:rPr lang="ar-SA" sz="2000" smtClean="0"/>
              <a:t>براي كاهش افت تحصيلي آنچه ضرورت دارد پيدا كردن راه‌حل‌هاي مناسب در شرايط هر منطقه و مدرسه است از سوي ديگر حدود و اختيارات نيروي انساني تعيين كننده اجراي اين راهكارهاست مي‌توان راه‌كارهاي كاهش افت تحصيلي را در 8 بخش ارائه كرد.</a:t>
            </a:r>
          </a:p>
          <a:p>
            <a:pPr marL="609600" indent="-609600" algn="justLow" rtl="1" eaLnBrk="1" hangingPunct="1">
              <a:lnSpc>
                <a:spcPct val="150000"/>
              </a:lnSpc>
              <a:buFont typeface="Wingdings" pitchFamily="2" charset="2"/>
              <a:buNone/>
            </a:pPr>
            <a:r>
              <a:rPr lang="ar-SA" sz="2000" smtClean="0"/>
              <a:t>لازم به ذكر است كه براي كاهش افت تحصيلي بايد پاسخ‌هايي به موارد زير داد: چه كسي؟ چه كاري؟ كي؟ كجا؟ چگونه؟</a:t>
            </a:r>
            <a:endParaRPr lang="en-US" sz="2000" smtClean="0"/>
          </a:p>
          <a:p>
            <a:pPr marL="609600" indent="-609600" algn="justLow" rtl="1" eaLnBrk="1" hangingPunct="1">
              <a:lnSpc>
                <a:spcPct val="150000"/>
              </a:lnSpc>
              <a:buFont typeface="Wingdings" pitchFamily="2" charset="2"/>
              <a:buNone/>
            </a:pPr>
            <a:r>
              <a:rPr lang="ar-SA" sz="2000" smtClean="0"/>
              <a:t>سطح اقدامات براي مدرسه و كلاس درس با توجه به نوع اقدام از نظر سازماني (درون سازماني و برون سازماني) ، مراجع اقدامات و نمونه اقدامات به شرح زير است:</a:t>
            </a:r>
            <a:endParaRPr lang="en-US" sz="200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304800" y="1000125"/>
            <a:ext cx="8686800" cy="5857875"/>
          </a:xfrm>
        </p:spPr>
        <p:txBody>
          <a:bodyPr/>
          <a:lstStyle/>
          <a:p>
            <a:pPr algn="r" rtl="1" eaLnBrk="1" hangingPunct="1">
              <a:lnSpc>
                <a:spcPct val="150000"/>
              </a:lnSpc>
              <a:buFont typeface="Wingdings" pitchFamily="2" charset="2"/>
              <a:buNone/>
            </a:pPr>
            <a:r>
              <a:rPr lang="ar-SA" sz="2000" smtClean="0"/>
              <a:t>نوع اقدام</a:t>
            </a:r>
            <a:r>
              <a:rPr lang="fa-IR" sz="2000" smtClean="0"/>
              <a:t> در سطح مدرسه / كلاس </a:t>
            </a:r>
            <a:r>
              <a:rPr lang="ar-SA" sz="2000" smtClean="0"/>
              <a:t> از نظر سازماني عبارت است از درون سازماني و برون سازماني كه شامل موارد زير است:</a:t>
            </a:r>
            <a:endParaRPr lang="fa-IR" sz="2000" smtClean="0"/>
          </a:p>
          <a:p>
            <a:pPr algn="r" rtl="1" eaLnBrk="1" hangingPunct="1">
              <a:lnSpc>
                <a:spcPct val="150000"/>
              </a:lnSpc>
              <a:buFont typeface="Wingdings" pitchFamily="2" charset="2"/>
              <a:buNone/>
            </a:pPr>
            <a:endParaRPr lang="ar-SA" sz="2000" smtClean="0"/>
          </a:p>
          <a:p>
            <a:pPr algn="r" rtl="1" eaLnBrk="1" hangingPunct="1">
              <a:lnSpc>
                <a:spcPct val="150000"/>
              </a:lnSpc>
              <a:buFont typeface="Wingdings" pitchFamily="2" charset="2"/>
              <a:buNone/>
            </a:pPr>
            <a:r>
              <a:rPr lang="ar-SA" sz="2000" smtClean="0"/>
              <a:t>1) درون سازماني</a:t>
            </a:r>
            <a:endParaRPr lang="en-US" sz="2000" smtClean="0"/>
          </a:p>
          <a:p>
            <a:pPr algn="r" rtl="1" eaLnBrk="1" hangingPunct="1">
              <a:lnSpc>
                <a:spcPct val="150000"/>
              </a:lnSpc>
              <a:buFont typeface="Wingdings" pitchFamily="2" charset="2"/>
              <a:buNone/>
            </a:pPr>
            <a:r>
              <a:rPr lang="ar-SA" sz="2000" smtClean="0"/>
              <a:t>دانش‌آموز</a:t>
            </a:r>
            <a:endParaRPr lang="en-US" sz="2000" smtClean="0"/>
          </a:p>
          <a:p>
            <a:pPr algn="r" rtl="1" eaLnBrk="1" hangingPunct="1">
              <a:lnSpc>
                <a:spcPct val="150000"/>
              </a:lnSpc>
              <a:buFont typeface="Wingdings" pitchFamily="2" charset="2"/>
              <a:buNone/>
            </a:pPr>
            <a:r>
              <a:rPr lang="ar-SA" sz="2000" smtClean="0"/>
              <a:t>معلم</a:t>
            </a:r>
            <a:endParaRPr lang="en-US" sz="2000" smtClean="0"/>
          </a:p>
          <a:p>
            <a:pPr algn="r" rtl="1" eaLnBrk="1" hangingPunct="1">
              <a:lnSpc>
                <a:spcPct val="150000"/>
              </a:lnSpc>
              <a:buFont typeface="Wingdings" pitchFamily="2" charset="2"/>
              <a:buNone/>
            </a:pPr>
            <a:r>
              <a:rPr lang="ar-SA" sz="2000" smtClean="0"/>
              <a:t>مشاور</a:t>
            </a:r>
            <a:endParaRPr lang="en-US" sz="2000" smtClean="0"/>
          </a:p>
          <a:p>
            <a:pPr algn="r" rtl="1" eaLnBrk="1" hangingPunct="1">
              <a:lnSpc>
                <a:spcPct val="150000"/>
              </a:lnSpc>
              <a:buFont typeface="Wingdings" pitchFamily="2" charset="2"/>
              <a:buNone/>
            </a:pPr>
            <a:r>
              <a:rPr lang="ar-SA" sz="2000" smtClean="0"/>
              <a:t>مدير</a:t>
            </a:r>
            <a:endParaRPr lang="en-US" sz="2000" smtClean="0"/>
          </a:p>
          <a:p>
            <a:pPr algn="r" rtl="1" eaLnBrk="1" hangingPunct="1">
              <a:lnSpc>
                <a:spcPct val="150000"/>
              </a:lnSpc>
              <a:buFont typeface="Wingdings" pitchFamily="2" charset="2"/>
              <a:buNone/>
            </a:pPr>
            <a:r>
              <a:rPr lang="ar-SA" sz="2000" smtClean="0"/>
              <a:t>ساير عوامل اجرايي مدرسه</a:t>
            </a:r>
            <a:endParaRPr lang="fa-IR" sz="2000" smtClean="0"/>
          </a:p>
          <a:p>
            <a:pPr algn="r" rtl="1" eaLnBrk="1" hangingPunct="1">
              <a:lnSpc>
                <a:spcPct val="150000"/>
              </a:lnSpc>
              <a:buFont typeface="Wingdings" pitchFamily="2" charset="2"/>
              <a:buNone/>
            </a:pPr>
            <a:endParaRPr lang="en-US" sz="2000" smtClean="0"/>
          </a:p>
          <a:p>
            <a:pPr algn="r" rtl="1" eaLnBrk="1" hangingPunct="1">
              <a:lnSpc>
                <a:spcPct val="150000"/>
              </a:lnSpc>
              <a:buFont typeface="Wingdings" pitchFamily="2" charset="2"/>
              <a:buNone/>
            </a:pPr>
            <a:r>
              <a:rPr lang="ar-SA" sz="2000" smtClean="0"/>
              <a:t>2) برون سازماني</a:t>
            </a:r>
            <a:endParaRPr lang="en-US" sz="2000" smtClean="0"/>
          </a:p>
        </p:txBody>
      </p:sp>
      <p:sp>
        <p:nvSpPr>
          <p:cNvPr id="63492" name="Rectangle 4"/>
          <p:cNvSpPr>
            <a:spLocks noChangeArrowheads="1"/>
          </p:cNvSpPr>
          <p:nvPr/>
        </p:nvSpPr>
        <p:spPr bwMode="auto">
          <a:xfrm>
            <a:off x="1403350" y="404813"/>
            <a:ext cx="6840538" cy="482600"/>
          </a:xfrm>
          <a:prstGeom prst="rect">
            <a:avLst/>
          </a:prstGeom>
          <a:noFill/>
          <a:ln w="9525">
            <a:noFill/>
            <a:miter lim="800000"/>
            <a:headEnd/>
            <a:tailEnd/>
          </a:ln>
          <a:effectLst/>
        </p:spPr>
        <p:txBody>
          <a:bodyPr>
            <a:spAutoFit/>
          </a:bodyPr>
          <a:lstStyle/>
          <a:p>
            <a:pPr algn="ctr" fontAlgn="auto">
              <a:lnSpc>
                <a:spcPct val="80000"/>
              </a:lnSpc>
              <a:spcBef>
                <a:spcPct val="20000"/>
              </a:spcBef>
              <a:spcAft>
                <a:spcPts val="0"/>
              </a:spcAft>
              <a:buClr>
                <a:schemeClr val="hlink"/>
              </a:buClr>
              <a:buSzPct val="70000"/>
              <a:buFont typeface="Wingdings" pitchFamily="2" charset="2"/>
              <a:buNone/>
              <a:defRPr/>
            </a:pPr>
            <a:r>
              <a:rPr lang="ar-SA" sz="3200">
                <a:effectLst>
                  <a:outerShdw blurRad="38100" dist="38100" dir="2700000" algn="tl">
                    <a:srgbClr val="000000"/>
                  </a:outerShdw>
                </a:effectLst>
                <a:latin typeface="+mn-lt"/>
                <a:cs typeface="Titr" pitchFamily="2" charset="-78"/>
              </a:rPr>
              <a:t>مدرسه/ كلاس</a:t>
            </a:r>
            <a:r>
              <a:rPr lang="fa-IR" sz="3200">
                <a:effectLst>
                  <a:outerShdw blurRad="38100" dist="38100" dir="2700000" algn="tl">
                    <a:srgbClr val="000000"/>
                  </a:outerShdw>
                </a:effectLst>
                <a:latin typeface="+mn-lt"/>
                <a:cs typeface="Titr" pitchFamily="2" charset="-78"/>
              </a:rPr>
              <a:t> درس</a:t>
            </a:r>
            <a:endParaRPr lang="ar-SA" sz="3200">
              <a:effectLst>
                <a:outerShdw blurRad="38100" dist="38100" dir="2700000" algn="tl">
                  <a:srgbClr val="000000"/>
                </a:outerShdw>
              </a:effectLst>
              <a:latin typeface="+mn-lt"/>
              <a:cs typeface="Titr" pitchFamily="2" charset="-78"/>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304800" y="714375"/>
            <a:ext cx="8686800" cy="5365750"/>
          </a:xfrm>
        </p:spPr>
        <p:txBody>
          <a:bodyPr/>
          <a:lstStyle/>
          <a:p>
            <a:pPr marL="609600" indent="-609600" algn="r" rtl="1" eaLnBrk="1" hangingPunct="1">
              <a:lnSpc>
                <a:spcPct val="150000"/>
              </a:lnSpc>
              <a:buFont typeface="Wingdings" pitchFamily="2" charset="2"/>
              <a:buNone/>
            </a:pPr>
            <a:r>
              <a:rPr lang="ar-SA" sz="2000" smtClean="0"/>
              <a:t>مرجع اقدامات در سطح برون سازماني عبارت است:</a:t>
            </a:r>
            <a:endParaRPr lang="fa-IR" sz="2000" smtClean="0"/>
          </a:p>
          <a:p>
            <a:pPr marL="609600" indent="-609600" algn="r" rtl="1" eaLnBrk="1" hangingPunct="1">
              <a:lnSpc>
                <a:spcPct val="150000"/>
              </a:lnSpc>
              <a:buFont typeface="Wingdings" pitchFamily="2" charset="2"/>
              <a:buNone/>
            </a:pPr>
            <a:endParaRPr lang="en-US" sz="2000" smtClean="0"/>
          </a:p>
          <a:p>
            <a:pPr marL="609600" indent="-609600" algn="r" rtl="1" eaLnBrk="1" hangingPunct="1">
              <a:lnSpc>
                <a:spcPct val="150000"/>
              </a:lnSpc>
              <a:buFont typeface="Wingdings" pitchFamily="2" charset="2"/>
              <a:buNone/>
            </a:pPr>
            <a:r>
              <a:rPr lang="fa-IR" sz="2000" smtClean="0"/>
              <a:t>1. </a:t>
            </a:r>
            <a:r>
              <a:rPr lang="ar-SA" sz="2000" smtClean="0"/>
              <a:t>اوليا</a:t>
            </a:r>
            <a:endParaRPr lang="en-US" sz="2000" smtClean="0"/>
          </a:p>
          <a:p>
            <a:pPr marL="609600" indent="-609600" algn="r" rtl="1" eaLnBrk="1" hangingPunct="1">
              <a:lnSpc>
                <a:spcPct val="150000"/>
              </a:lnSpc>
              <a:buFont typeface="Wingdings" pitchFamily="2" charset="2"/>
              <a:buNone/>
            </a:pPr>
            <a:r>
              <a:rPr lang="fa-IR" sz="2000" smtClean="0"/>
              <a:t>2. </a:t>
            </a:r>
            <a:r>
              <a:rPr lang="ar-SA" sz="2000" smtClean="0"/>
              <a:t>انجمن اوليا و مربيان</a:t>
            </a:r>
            <a:endParaRPr lang="en-US" sz="2000" smtClean="0"/>
          </a:p>
          <a:p>
            <a:pPr marL="609600" indent="-609600" algn="r" rtl="1" eaLnBrk="1" hangingPunct="1">
              <a:lnSpc>
                <a:spcPct val="150000"/>
              </a:lnSpc>
              <a:buFont typeface="Wingdings" pitchFamily="2" charset="2"/>
              <a:buNone/>
            </a:pPr>
            <a:r>
              <a:rPr lang="fa-IR" sz="2000" smtClean="0"/>
              <a:t>3. </a:t>
            </a:r>
            <a:r>
              <a:rPr lang="ar-SA" sz="2000" smtClean="0"/>
              <a:t>خيرين محلي</a:t>
            </a:r>
            <a:endParaRPr lang="en-US" sz="2000" smtClean="0"/>
          </a:p>
          <a:p>
            <a:pPr marL="609600" indent="-609600" algn="r" rtl="1" eaLnBrk="1" hangingPunct="1">
              <a:lnSpc>
                <a:spcPct val="150000"/>
              </a:lnSpc>
              <a:buFont typeface="Wingdings" pitchFamily="2" charset="2"/>
              <a:buNone/>
            </a:pPr>
            <a:r>
              <a:rPr lang="fa-IR" sz="2000" smtClean="0"/>
              <a:t>4. </a:t>
            </a:r>
            <a:r>
              <a:rPr lang="ar-SA" sz="2000" smtClean="0"/>
              <a:t>معتمدين محلي</a:t>
            </a:r>
            <a:endParaRPr lang="en-US" sz="2000" smtClean="0"/>
          </a:p>
          <a:p>
            <a:pPr marL="609600" indent="-609600" algn="r" rtl="1" eaLnBrk="1" hangingPunct="1">
              <a:lnSpc>
                <a:spcPct val="150000"/>
              </a:lnSpc>
              <a:buFont typeface="Wingdings" pitchFamily="2" charset="2"/>
              <a:buNone/>
            </a:pPr>
            <a:r>
              <a:rPr lang="fa-IR" sz="2000" smtClean="0"/>
              <a:t>5. </a:t>
            </a:r>
            <a:r>
              <a:rPr lang="ar-SA" sz="2000" smtClean="0"/>
              <a:t>شوراي روستا</a:t>
            </a:r>
            <a:endParaRPr lang="en-US" sz="2000" smtClean="0"/>
          </a:p>
          <a:p>
            <a:pPr marL="609600" indent="-609600" algn="r" rtl="1" eaLnBrk="1" hangingPunct="1">
              <a:lnSpc>
                <a:spcPct val="150000"/>
              </a:lnSpc>
              <a:buFont typeface="Wingdings" pitchFamily="2" charset="2"/>
              <a:buNone/>
            </a:pPr>
            <a:r>
              <a:rPr lang="fa-IR" sz="2000" smtClean="0"/>
              <a:t>6. </a:t>
            </a:r>
            <a:r>
              <a:rPr lang="ar-SA" sz="2000" smtClean="0"/>
              <a:t>روحاني مسجد محل</a:t>
            </a:r>
            <a:r>
              <a:rPr lang="en-US" sz="2000" smtClean="0"/>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algn="r" rtl="1" eaLnBrk="1" fontAlgn="auto" hangingPunct="1">
              <a:spcAft>
                <a:spcPts val="0"/>
              </a:spcAft>
              <a:defRPr/>
            </a:pPr>
            <a:r>
              <a:rPr lang="fa-IR" sz="2800" b="1" dirty="0" smtClean="0"/>
              <a:t>تعاريف افت تحصيلي:</a:t>
            </a:r>
            <a:endParaRPr lang="en-US" sz="2800" b="1" dirty="0" smtClean="0"/>
          </a:p>
        </p:txBody>
      </p:sp>
      <p:sp>
        <p:nvSpPr>
          <p:cNvPr id="17411" name="Rectangle 3"/>
          <p:cNvSpPr>
            <a:spLocks noGrp="1" noChangeArrowheads="1"/>
          </p:cNvSpPr>
          <p:nvPr>
            <p:ph idx="1"/>
          </p:nvPr>
        </p:nvSpPr>
        <p:spPr>
          <a:xfrm>
            <a:off x="468313" y="1484313"/>
            <a:ext cx="8229600" cy="4525962"/>
          </a:xfrm>
        </p:spPr>
        <p:txBody>
          <a:bodyPr tIns="90000" bIns="90000" rtlCol="0">
            <a:normAutofit fontScale="92500" lnSpcReduction="10000"/>
          </a:bodyPr>
          <a:lstStyle/>
          <a:p>
            <a:pPr marL="609600" indent="-609600" algn="justLow" rtl="1" eaLnBrk="1" fontAlgn="auto" hangingPunct="1">
              <a:lnSpc>
                <a:spcPct val="150000"/>
              </a:lnSpc>
              <a:spcAft>
                <a:spcPts val="0"/>
              </a:spcAft>
              <a:buFont typeface="Wingdings" pitchFamily="2" charset="2"/>
              <a:buNone/>
              <a:defRPr/>
            </a:pPr>
            <a:endParaRPr lang="ar-SA" sz="2000" dirty="0" smtClean="0"/>
          </a:p>
          <a:p>
            <a:pPr marL="609600" indent="-609600" algn="justLow" rtl="1" eaLnBrk="1" fontAlgn="auto" hangingPunct="1">
              <a:lnSpc>
                <a:spcPct val="150000"/>
              </a:lnSpc>
              <a:spcAft>
                <a:spcPts val="0"/>
              </a:spcAft>
              <a:buFont typeface="Wingdings" pitchFamily="2" charset="2"/>
              <a:buNone/>
              <a:defRPr/>
            </a:pPr>
            <a:r>
              <a:rPr lang="fa-IR" sz="2000" dirty="0" smtClean="0"/>
              <a:t>1. </a:t>
            </a:r>
            <a:r>
              <a:rPr lang="ar-SA" sz="2000" dirty="0" smtClean="0"/>
              <a:t>افت تحصيلي </a:t>
            </a:r>
            <a:r>
              <a:rPr lang="fa-IR" sz="2000" dirty="0" smtClean="0"/>
              <a:t>نزول</a:t>
            </a:r>
            <a:r>
              <a:rPr lang="ar-SA" sz="2000" dirty="0" smtClean="0"/>
              <a:t> عملكرد تحصيلي دانش‌آموز از سطح </a:t>
            </a:r>
            <a:r>
              <a:rPr lang="fa-IR" sz="2000" dirty="0" smtClean="0"/>
              <a:t>مطلوب و قابل قبول</a:t>
            </a:r>
            <a:r>
              <a:rPr lang="ar-SA" sz="2000" dirty="0" smtClean="0"/>
              <a:t> به سطحي </a:t>
            </a:r>
            <a:r>
              <a:rPr lang="fa-IR" sz="2000" dirty="0" smtClean="0"/>
              <a:t>ناخوشایند و غیرقابل قبول </a:t>
            </a:r>
            <a:r>
              <a:rPr lang="ar-SA" sz="2000" dirty="0" smtClean="0"/>
              <a:t> است</a:t>
            </a:r>
            <a:r>
              <a:rPr lang="fa-IR" sz="2000" dirty="0" smtClean="0"/>
              <a:t>.</a:t>
            </a:r>
            <a:endParaRPr lang="ar-SA" sz="2000" dirty="0" smtClean="0"/>
          </a:p>
          <a:p>
            <a:pPr marL="609600" indent="-609600" algn="justLow" rtl="1" eaLnBrk="1" fontAlgn="auto" hangingPunct="1">
              <a:lnSpc>
                <a:spcPct val="150000"/>
              </a:lnSpc>
              <a:spcAft>
                <a:spcPts val="0"/>
              </a:spcAft>
              <a:buFont typeface="Wingdings" pitchFamily="2" charset="2"/>
              <a:buNone/>
              <a:defRPr/>
            </a:pPr>
            <a:r>
              <a:rPr lang="fa-IR" sz="2000" dirty="0" smtClean="0"/>
              <a:t>2. </a:t>
            </a:r>
            <a:r>
              <a:rPr lang="ar-SA" sz="2000" dirty="0" smtClean="0"/>
              <a:t>شكست تحصيلي </a:t>
            </a:r>
            <a:r>
              <a:rPr lang="fa-IR" sz="2000" dirty="0" smtClean="0"/>
              <a:t>همان </a:t>
            </a:r>
            <a:r>
              <a:rPr lang="ar-SA" sz="2000" dirty="0" smtClean="0"/>
              <a:t>ترك تحصيل </a:t>
            </a:r>
            <a:r>
              <a:rPr lang="fa-IR" sz="2000" dirty="0" smtClean="0"/>
              <a:t>زودتر از فارغ التحصیلی ویا گذراندن مجدد</a:t>
            </a:r>
            <a:r>
              <a:rPr lang="ar-SA" sz="2000" dirty="0" smtClean="0"/>
              <a:t> پايه </a:t>
            </a:r>
            <a:r>
              <a:rPr lang="fa-IR" sz="2000" dirty="0" smtClean="0"/>
              <a:t> های تحصیلی </a:t>
            </a:r>
            <a:r>
              <a:rPr lang="ar-SA" sz="2000" dirty="0" smtClean="0"/>
              <a:t>در نظام آموزش و پرورش</a:t>
            </a:r>
            <a:r>
              <a:rPr lang="fa-IR" sz="2000" dirty="0" smtClean="0"/>
              <a:t> است .</a:t>
            </a:r>
            <a:endParaRPr lang="ar-SA" sz="2000" dirty="0" smtClean="0"/>
          </a:p>
          <a:p>
            <a:pPr marL="990600" lvl="1" indent="-533400" algn="justLow" rtl="1" eaLnBrk="1" fontAlgn="auto" hangingPunct="1">
              <a:lnSpc>
                <a:spcPct val="150000"/>
              </a:lnSpc>
              <a:spcAft>
                <a:spcPts val="0"/>
              </a:spcAft>
              <a:buFont typeface="Wingdings" pitchFamily="2" charset="2"/>
              <a:buNone/>
              <a:defRPr/>
            </a:pPr>
            <a:r>
              <a:rPr lang="fa-IR" sz="2000" dirty="0" smtClean="0"/>
              <a:t>0</a:t>
            </a:r>
            <a:r>
              <a:rPr lang="ar-SA" sz="2000" dirty="0" smtClean="0"/>
              <a:t>ترك تحصيل زودرس عبارت است از وضع دانش‌آموزي كه پيش از پايان آخرين سال يك دوره آموزشي كه در آن ثبت‌نام كرده است آن دوره را زودتر رها مي‌كند.</a:t>
            </a:r>
          </a:p>
          <a:p>
            <a:pPr marL="990600" lvl="1" indent="-533400" algn="justLow" rtl="1" eaLnBrk="1" fontAlgn="auto" hangingPunct="1">
              <a:lnSpc>
                <a:spcPct val="150000"/>
              </a:lnSpc>
              <a:spcAft>
                <a:spcPts val="0"/>
              </a:spcAft>
              <a:buFont typeface="Wingdings" pitchFamily="2" charset="2"/>
              <a:buNone/>
              <a:defRPr/>
            </a:pPr>
            <a:r>
              <a:rPr lang="fa-IR" sz="2000" dirty="0" smtClean="0"/>
              <a:t>0</a:t>
            </a:r>
            <a:r>
              <a:rPr lang="ar-SA" sz="2000" dirty="0" smtClean="0"/>
              <a:t>تكرار پايه عبارت است تكرار يك كلاس براي دانش‌آموزي كه در همان كلاس پايه‌اي كه در سال قبل به سر مي‌برده به تحصيل ادامه دهد.</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53200"/>
            <a:ext cx="91440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en-US">
              <a:solidFill>
                <a:prstClr val="white"/>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68313" y="1196975"/>
            <a:ext cx="8229600" cy="1727200"/>
          </a:xfrm>
        </p:spPr>
        <p:txBody>
          <a:bodyPr/>
          <a:lstStyle/>
          <a:p>
            <a:pPr marL="609600" indent="-609600" algn="justLow" rtl="1" eaLnBrk="1" hangingPunct="1">
              <a:lnSpc>
                <a:spcPct val="150000"/>
              </a:lnSpc>
              <a:buFont typeface="Wingdings" pitchFamily="2" charset="2"/>
              <a:buNone/>
            </a:pPr>
            <a:r>
              <a:rPr lang="fa-IR" sz="2000" smtClean="0"/>
              <a:t>3. </a:t>
            </a:r>
            <a:r>
              <a:rPr lang="ar-SA" sz="2000" smtClean="0"/>
              <a:t>افت تحصيلي به معناي نزول از يك سطح بالاتر به سطحي پايين</a:t>
            </a:r>
            <a:r>
              <a:rPr lang="fa-IR" sz="2000" smtClean="0"/>
              <a:t> </a:t>
            </a:r>
            <a:r>
              <a:rPr lang="ar-SA" sz="2000" smtClean="0"/>
              <a:t>تر است.</a:t>
            </a:r>
            <a:endParaRPr lang="en-US" sz="2000" smtClean="0"/>
          </a:p>
          <a:p>
            <a:pPr marL="609600" indent="-609600" algn="justLow" rtl="1" eaLnBrk="1" hangingPunct="1">
              <a:lnSpc>
                <a:spcPct val="150000"/>
              </a:lnSpc>
              <a:buFont typeface="Wingdings" pitchFamily="2" charset="2"/>
              <a:buNone/>
            </a:pPr>
            <a:endParaRPr lang="fa-IR" sz="2000" smtClean="0"/>
          </a:p>
          <a:p>
            <a:pPr marL="609600" indent="-609600" algn="justLow" rtl="1" eaLnBrk="1" hangingPunct="1">
              <a:lnSpc>
                <a:spcPct val="150000"/>
              </a:lnSpc>
              <a:buFont typeface="Wingdings" pitchFamily="2" charset="2"/>
              <a:buNone/>
            </a:pPr>
            <a:r>
              <a:rPr lang="fa-IR" sz="2000" smtClean="0"/>
              <a:t>4. </a:t>
            </a:r>
            <a:r>
              <a:rPr lang="ar-SA" sz="2000" smtClean="0"/>
              <a:t>بنا بر آنچه آمد و بر مبناي تعريف پذيرفته شده يونسكو افت تحصيلي حاصل تلاقي دو پديدة ترك تحصيل و مردودي در سيستم آموزشي</a:t>
            </a:r>
            <a:endParaRPr lang="fa-IR" sz="2000" smtClean="0"/>
          </a:p>
          <a:p>
            <a:pPr marL="609600" indent="-609600" algn="justLow" eaLnBrk="1" hangingPunct="1">
              <a:lnSpc>
                <a:spcPct val="150000"/>
              </a:lnSpc>
              <a:buFont typeface="Wingdings" pitchFamily="2" charset="2"/>
              <a:buNone/>
            </a:pPr>
            <a:endParaRPr lang="ar-SA" sz="2000" smtClean="0"/>
          </a:p>
          <a:p>
            <a:pPr marL="609600" indent="-609600" algn="justLow" eaLnBrk="1" hangingPunct="1">
              <a:lnSpc>
                <a:spcPct val="150000"/>
              </a:lnSpc>
              <a:buFont typeface="Wingdings" pitchFamily="2" charset="2"/>
              <a:buNone/>
            </a:pPr>
            <a:endParaRPr lang="ar-SA" sz="2000" smtClean="0"/>
          </a:p>
          <a:p>
            <a:pPr marL="609600" indent="-609600" algn="justLow" eaLnBrk="1" hangingPunct="1">
              <a:lnSpc>
                <a:spcPct val="150000"/>
              </a:lnSpc>
              <a:buFont typeface="Wingdings" pitchFamily="2" charset="2"/>
              <a:buNone/>
            </a:pPr>
            <a:endParaRPr lang="ar-SA" sz="2000" smtClean="0"/>
          </a:p>
        </p:txBody>
      </p:sp>
      <p:sp>
        <p:nvSpPr>
          <p:cNvPr id="36868" name="Rectangle 4"/>
          <p:cNvSpPr>
            <a:spLocks noChangeArrowheads="1"/>
          </p:cNvSpPr>
          <p:nvPr/>
        </p:nvSpPr>
        <p:spPr bwMode="auto">
          <a:xfrm>
            <a:off x="2124075" y="3284538"/>
            <a:ext cx="1800225" cy="720725"/>
          </a:xfrm>
          <a:prstGeom prst="rect">
            <a:avLst/>
          </a:prstGeom>
          <a:noFill/>
          <a:ln w="28575">
            <a:solidFill>
              <a:schemeClr val="tx1"/>
            </a:solidFill>
            <a:miter lim="800000"/>
            <a:headEnd/>
            <a:tailEnd/>
          </a:ln>
          <a:effectLst/>
        </p:spPr>
        <p:txBody>
          <a:bodyPr wrap="none" anchor="ctr"/>
          <a:lstStyle/>
          <a:p>
            <a:pPr algn="ctr" fontAlgn="auto">
              <a:spcBef>
                <a:spcPts val="0"/>
              </a:spcBef>
              <a:spcAft>
                <a:spcPts val="0"/>
              </a:spcAft>
              <a:defRPr/>
            </a:pPr>
            <a:r>
              <a:rPr lang="ar-SA" sz="2400">
                <a:effectLst>
                  <a:outerShdw blurRad="38100" dist="38100" dir="2700000" algn="tl">
                    <a:srgbClr val="000000"/>
                  </a:outerShdw>
                </a:effectLst>
                <a:latin typeface="+mn-lt"/>
                <a:cs typeface="+mn-cs"/>
              </a:rPr>
              <a:t>ترك تحصيل</a:t>
            </a:r>
            <a:endParaRPr lang="en-US" sz="2400">
              <a:effectLst>
                <a:outerShdw blurRad="38100" dist="38100" dir="2700000" algn="tl">
                  <a:srgbClr val="000000"/>
                </a:outerShdw>
              </a:effectLst>
              <a:latin typeface="+mn-lt"/>
              <a:cs typeface="+mn-cs"/>
            </a:endParaRPr>
          </a:p>
        </p:txBody>
      </p:sp>
      <p:sp>
        <p:nvSpPr>
          <p:cNvPr id="36869" name="Rectangle 5"/>
          <p:cNvSpPr>
            <a:spLocks noChangeArrowheads="1"/>
          </p:cNvSpPr>
          <p:nvPr/>
        </p:nvSpPr>
        <p:spPr bwMode="auto">
          <a:xfrm>
            <a:off x="2124075" y="4508500"/>
            <a:ext cx="1800225" cy="720725"/>
          </a:xfrm>
          <a:prstGeom prst="rect">
            <a:avLst/>
          </a:prstGeom>
          <a:noFill/>
          <a:ln w="28575">
            <a:solidFill>
              <a:schemeClr val="tx1"/>
            </a:solidFill>
            <a:miter lim="800000"/>
            <a:headEnd/>
            <a:tailEnd/>
          </a:ln>
          <a:effectLst/>
        </p:spPr>
        <p:txBody>
          <a:bodyPr wrap="none" anchor="ctr"/>
          <a:lstStyle/>
          <a:p>
            <a:pPr algn="ctr" fontAlgn="auto">
              <a:spcBef>
                <a:spcPts val="0"/>
              </a:spcBef>
              <a:spcAft>
                <a:spcPts val="0"/>
              </a:spcAft>
              <a:defRPr/>
            </a:pPr>
            <a:r>
              <a:rPr lang="fa-IR" sz="2400">
                <a:effectLst>
                  <a:outerShdw blurRad="38100" dist="38100" dir="2700000" algn="tl">
                    <a:srgbClr val="000000"/>
                  </a:outerShdw>
                </a:effectLst>
                <a:latin typeface="+mn-lt"/>
                <a:cs typeface="+mn-cs"/>
              </a:rPr>
              <a:t>مردودي</a:t>
            </a:r>
            <a:endParaRPr lang="en-US" sz="2400">
              <a:effectLst>
                <a:outerShdw blurRad="38100" dist="38100" dir="2700000" algn="tl">
                  <a:srgbClr val="000000"/>
                </a:outerShdw>
              </a:effectLst>
              <a:latin typeface="+mn-lt"/>
              <a:cs typeface="+mn-cs"/>
            </a:endParaRPr>
          </a:p>
        </p:txBody>
      </p:sp>
      <p:sp>
        <p:nvSpPr>
          <p:cNvPr id="15365" name="Line 6"/>
          <p:cNvSpPr>
            <a:spLocks noChangeShapeType="1"/>
          </p:cNvSpPr>
          <p:nvPr/>
        </p:nvSpPr>
        <p:spPr bwMode="auto">
          <a:xfrm>
            <a:off x="3995738" y="3716338"/>
            <a:ext cx="1584325" cy="576262"/>
          </a:xfrm>
          <a:prstGeom prst="line">
            <a:avLst/>
          </a:prstGeom>
          <a:noFill/>
          <a:ln w="28575">
            <a:solidFill>
              <a:schemeClr val="tx1"/>
            </a:solidFill>
            <a:round/>
            <a:headEnd/>
            <a:tailEnd type="triangle" w="med" len="med"/>
          </a:ln>
        </p:spPr>
        <p:txBody>
          <a:bodyPr/>
          <a:lstStyle/>
          <a:p>
            <a:endParaRPr lang="fa-IR"/>
          </a:p>
        </p:txBody>
      </p:sp>
      <p:sp>
        <p:nvSpPr>
          <p:cNvPr id="15366" name="Line 7"/>
          <p:cNvSpPr>
            <a:spLocks noChangeShapeType="1"/>
          </p:cNvSpPr>
          <p:nvPr/>
        </p:nvSpPr>
        <p:spPr bwMode="auto">
          <a:xfrm flipV="1">
            <a:off x="3924300" y="4437063"/>
            <a:ext cx="1655763" cy="504825"/>
          </a:xfrm>
          <a:prstGeom prst="line">
            <a:avLst/>
          </a:prstGeom>
          <a:noFill/>
          <a:ln w="28575">
            <a:solidFill>
              <a:schemeClr val="tx1"/>
            </a:solidFill>
            <a:round/>
            <a:headEnd/>
            <a:tailEnd type="triangle" w="med" len="med"/>
          </a:ln>
        </p:spPr>
        <p:txBody>
          <a:bodyPr/>
          <a:lstStyle/>
          <a:p>
            <a:endParaRPr lang="fa-IR"/>
          </a:p>
        </p:txBody>
      </p:sp>
      <p:sp>
        <p:nvSpPr>
          <p:cNvPr id="15367" name="Line 8"/>
          <p:cNvSpPr>
            <a:spLocks noChangeShapeType="1"/>
          </p:cNvSpPr>
          <p:nvPr/>
        </p:nvSpPr>
        <p:spPr bwMode="auto">
          <a:xfrm flipV="1">
            <a:off x="2700338" y="4005263"/>
            <a:ext cx="0" cy="503237"/>
          </a:xfrm>
          <a:prstGeom prst="line">
            <a:avLst/>
          </a:prstGeom>
          <a:noFill/>
          <a:ln w="19050">
            <a:solidFill>
              <a:schemeClr val="tx1"/>
            </a:solidFill>
            <a:round/>
            <a:headEnd/>
            <a:tailEnd type="triangle" w="med" len="med"/>
          </a:ln>
        </p:spPr>
        <p:txBody>
          <a:bodyPr/>
          <a:lstStyle/>
          <a:p>
            <a:endParaRPr lang="fa-IR"/>
          </a:p>
        </p:txBody>
      </p:sp>
      <p:sp>
        <p:nvSpPr>
          <p:cNvPr id="15368" name="Line 9"/>
          <p:cNvSpPr>
            <a:spLocks noChangeShapeType="1"/>
          </p:cNvSpPr>
          <p:nvPr/>
        </p:nvSpPr>
        <p:spPr bwMode="auto">
          <a:xfrm>
            <a:off x="3276600" y="4005263"/>
            <a:ext cx="0" cy="503237"/>
          </a:xfrm>
          <a:prstGeom prst="line">
            <a:avLst/>
          </a:prstGeom>
          <a:noFill/>
          <a:ln w="19050">
            <a:solidFill>
              <a:schemeClr val="tx1"/>
            </a:solidFill>
            <a:round/>
            <a:headEnd/>
            <a:tailEnd type="triangle" w="med" len="med"/>
          </a:ln>
        </p:spPr>
        <p:txBody>
          <a:bodyPr/>
          <a:lstStyle/>
          <a:p>
            <a:endParaRPr lang="fa-IR"/>
          </a:p>
        </p:txBody>
      </p:sp>
      <p:sp>
        <p:nvSpPr>
          <p:cNvPr id="36874" name="Rectangle 10"/>
          <p:cNvSpPr>
            <a:spLocks noChangeArrowheads="1"/>
          </p:cNvSpPr>
          <p:nvPr/>
        </p:nvSpPr>
        <p:spPr bwMode="auto">
          <a:xfrm>
            <a:off x="5580063" y="4149725"/>
            <a:ext cx="1535112" cy="45720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ar-SA" sz="2400">
                <a:effectLst>
                  <a:outerShdw blurRad="38100" dist="38100" dir="2700000" algn="tl">
                    <a:srgbClr val="000000"/>
                  </a:outerShdw>
                </a:effectLst>
                <a:latin typeface="+mn-lt"/>
                <a:cs typeface="+mn-cs"/>
              </a:rPr>
              <a:t>افت تحصيلي</a:t>
            </a:r>
            <a:endParaRPr lang="en-US" sz="2400">
              <a:effectLst>
                <a:outerShdw blurRad="38100" dist="38100" dir="2700000" algn="tl">
                  <a:srgbClr val="000000"/>
                </a:outerShdw>
              </a:effectLst>
              <a:latin typeface="+mn-lt"/>
              <a:cs typeface="+mn-cs"/>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algn="r" rtl="1" eaLnBrk="1" fontAlgn="auto" hangingPunct="1">
              <a:spcAft>
                <a:spcPts val="0"/>
              </a:spcAft>
              <a:defRPr/>
            </a:pPr>
            <a:r>
              <a:rPr lang="ar-SA" sz="3200" dirty="0" smtClean="0">
                <a:cs typeface="Titr" pitchFamily="2" charset="-78"/>
              </a:rPr>
              <a:t>ابعاد افت تحصيلي</a:t>
            </a:r>
            <a:endParaRPr lang="en-US" sz="3200" dirty="0" smtClean="0">
              <a:cs typeface="Titr" pitchFamily="2" charset="-78"/>
            </a:endParaRPr>
          </a:p>
        </p:txBody>
      </p:sp>
      <p:sp>
        <p:nvSpPr>
          <p:cNvPr id="16387" name="Rectangle 3"/>
          <p:cNvSpPr>
            <a:spLocks noGrp="1" noChangeArrowheads="1"/>
          </p:cNvSpPr>
          <p:nvPr>
            <p:ph idx="1"/>
          </p:nvPr>
        </p:nvSpPr>
        <p:spPr/>
        <p:txBody>
          <a:bodyPr/>
          <a:lstStyle/>
          <a:p>
            <a:pPr marL="609600" indent="-609600" algn="r" rtl="1" eaLnBrk="1" hangingPunct="1">
              <a:lnSpc>
                <a:spcPct val="150000"/>
              </a:lnSpc>
              <a:buFont typeface="Wingdings" pitchFamily="2" charset="2"/>
              <a:buNone/>
            </a:pPr>
            <a:r>
              <a:rPr lang="fa-IR" sz="2000" smtClean="0"/>
              <a:t>1. </a:t>
            </a:r>
            <a:r>
              <a:rPr lang="ar-SA" sz="2000" smtClean="0"/>
              <a:t>در سطح خانواده</a:t>
            </a:r>
          </a:p>
          <a:p>
            <a:pPr marL="609600" indent="-609600" algn="r" rtl="1" eaLnBrk="1" hangingPunct="1">
              <a:lnSpc>
                <a:spcPct val="150000"/>
              </a:lnSpc>
              <a:buFont typeface="Wingdings" pitchFamily="2" charset="2"/>
              <a:buNone/>
            </a:pPr>
            <a:r>
              <a:rPr lang="fa-IR" sz="2000" smtClean="0"/>
              <a:t>2. </a:t>
            </a:r>
            <a:r>
              <a:rPr lang="ar-SA" sz="2000" smtClean="0"/>
              <a:t>در سطح مدرسه</a:t>
            </a:r>
          </a:p>
          <a:p>
            <a:pPr marL="609600" indent="-609600" algn="r" rtl="1" eaLnBrk="1" hangingPunct="1">
              <a:lnSpc>
                <a:spcPct val="150000"/>
              </a:lnSpc>
              <a:buFont typeface="Wingdings" pitchFamily="2" charset="2"/>
              <a:buNone/>
            </a:pPr>
            <a:r>
              <a:rPr lang="fa-IR" sz="2000" smtClean="0"/>
              <a:t>3. </a:t>
            </a:r>
            <a:r>
              <a:rPr lang="ar-SA" sz="2000" smtClean="0"/>
              <a:t>در سطح اجتماع</a:t>
            </a:r>
          </a:p>
          <a:p>
            <a:pPr marL="609600" indent="-609600" algn="r" rtl="1" eaLnBrk="1" hangingPunct="1">
              <a:lnSpc>
                <a:spcPct val="150000"/>
              </a:lnSpc>
              <a:buFont typeface="Wingdings" pitchFamily="2" charset="2"/>
              <a:buNone/>
            </a:pPr>
            <a:r>
              <a:rPr lang="fa-IR" sz="2000" smtClean="0"/>
              <a:t>4. </a:t>
            </a:r>
            <a:r>
              <a:rPr lang="ar-SA" sz="2000" smtClean="0"/>
              <a:t>در سطح دانش‌آموز كه موضوع مورد بحث است كه به شرح زير ارائه مي‌شود</a:t>
            </a:r>
          </a:p>
          <a:p>
            <a:pPr marL="990600" lvl="1" indent="-533400" algn="r" rtl="1" eaLnBrk="1" hangingPunct="1">
              <a:lnSpc>
                <a:spcPct val="150000"/>
              </a:lnSpc>
              <a:buFont typeface="Wingdings" pitchFamily="2" charset="2"/>
              <a:buNone/>
            </a:pPr>
            <a:r>
              <a:rPr lang="fa-IR" sz="2000" smtClean="0"/>
              <a:t>0 </a:t>
            </a:r>
            <a:r>
              <a:rPr lang="ar-SA" sz="2000" smtClean="0"/>
              <a:t>مشكلات شناختي</a:t>
            </a:r>
          </a:p>
          <a:p>
            <a:pPr marL="990600" lvl="1" indent="-533400" algn="r" rtl="1" eaLnBrk="1" hangingPunct="1">
              <a:lnSpc>
                <a:spcPct val="150000"/>
              </a:lnSpc>
              <a:buFont typeface="Wingdings" pitchFamily="2" charset="2"/>
              <a:buNone/>
            </a:pPr>
            <a:r>
              <a:rPr lang="fa-IR" sz="2000" smtClean="0"/>
              <a:t>0 </a:t>
            </a:r>
            <a:r>
              <a:rPr lang="ar-SA" sz="2000" smtClean="0"/>
              <a:t>مشكلات حسي و حركتي</a:t>
            </a:r>
          </a:p>
          <a:p>
            <a:pPr marL="990600" lvl="1" indent="-533400" algn="r" rtl="1" eaLnBrk="1" hangingPunct="1">
              <a:lnSpc>
                <a:spcPct val="150000"/>
              </a:lnSpc>
              <a:buFont typeface="Wingdings" pitchFamily="2" charset="2"/>
              <a:buNone/>
            </a:pPr>
            <a:r>
              <a:rPr lang="fa-IR" sz="2000" smtClean="0"/>
              <a:t>0 </a:t>
            </a:r>
            <a:r>
              <a:rPr lang="ar-SA" sz="2000" smtClean="0"/>
              <a:t>اختلالات عاطفي رفتاري و مسائل وابسته</a:t>
            </a:r>
            <a:endParaRPr lang="en-US" sz="200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fa-IR" dirty="0" smtClean="0"/>
              <a:t>خانواده :</a:t>
            </a:r>
            <a:endParaRPr lang="en-US" dirty="0"/>
          </a:p>
        </p:txBody>
      </p:sp>
      <p:sp>
        <p:nvSpPr>
          <p:cNvPr id="17411" name="Content Placeholder 2"/>
          <p:cNvSpPr>
            <a:spLocks noGrp="1"/>
          </p:cNvSpPr>
          <p:nvPr>
            <p:ph idx="1"/>
          </p:nvPr>
        </p:nvSpPr>
        <p:spPr/>
        <p:txBody>
          <a:bodyPr/>
          <a:lstStyle/>
          <a:p>
            <a:pPr algn="r" rtl="1">
              <a:lnSpc>
                <a:spcPct val="200000"/>
              </a:lnSpc>
              <a:buFont typeface="Wingdings 2" pitchFamily="18" charset="2"/>
              <a:buNone/>
            </a:pPr>
            <a:r>
              <a:rPr lang="fa-IR" sz="2000" smtClean="0"/>
              <a:t/>
            </a:r>
            <a:br>
              <a:rPr lang="fa-IR" sz="2000" smtClean="0"/>
            </a:br>
            <a:r>
              <a:rPr lang="fa-IR" sz="2000" smtClean="0"/>
              <a:t>۱ – محرومیت فرهنگی</a:t>
            </a:r>
            <a:br>
              <a:rPr lang="fa-IR" sz="2000" smtClean="0"/>
            </a:br>
            <a:r>
              <a:rPr lang="fa-IR" sz="2000" smtClean="0"/>
              <a:t>۲ – فقر و محرومیت اقتصادی</a:t>
            </a:r>
            <a:br>
              <a:rPr lang="fa-IR" sz="2000" smtClean="0"/>
            </a:br>
            <a:r>
              <a:rPr lang="fa-IR" sz="2000" smtClean="0"/>
              <a:t>۳ – عوامل عاطفی و رفتاری خانواده</a:t>
            </a:r>
            <a:br>
              <a:rPr lang="fa-IR" sz="2000" smtClean="0"/>
            </a:br>
            <a:r>
              <a:rPr lang="fa-IR" sz="2000" smtClean="0"/>
              <a:t>۴ – فقدان والدین</a:t>
            </a:r>
            <a:br>
              <a:rPr lang="fa-IR" sz="2000" smtClean="0"/>
            </a:br>
            <a:r>
              <a:rPr lang="fa-IR" sz="2000" smtClean="0"/>
              <a:t>۵ – بی سوادی والدین</a:t>
            </a:r>
            <a:br>
              <a:rPr lang="fa-IR" sz="2000" smtClean="0"/>
            </a:br>
            <a:r>
              <a:rPr lang="fa-IR" sz="2000" smtClean="0"/>
              <a:t>۶ – تعداد اعضای خانواده</a:t>
            </a:r>
            <a:endParaRPr lang="en-US" sz="20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fa-IR" dirty="0" smtClean="0"/>
              <a:t>مد‌رسه:</a:t>
            </a:r>
            <a:endParaRPr lang="en-US" dirty="0"/>
          </a:p>
        </p:txBody>
      </p:sp>
      <p:sp>
        <p:nvSpPr>
          <p:cNvPr id="18435" name="Content Placeholder 2"/>
          <p:cNvSpPr>
            <a:spLocks noGrp="1"/>
          </p:cNvSpPr>
          <p:nvPr>
            <p:ph idx="1"/>
          </p:nvPr>
        </p:nvSpPr>
        <p:spPr/>
        <p:txBody>
          <a:bodyPr/>
          <a:lstStyle/>
          <a:p>
            <a:pPr algn="justLow" rtl="1">
              <a:lnSpc>
                <a:spcPct val="200000"/>
              </a:lnSpc>
              <a:buFont typeface="Wingdings 2" pitchFamily="18" charset="2"/>
              <a:buNone/>
            </a:pPr>
            <a:r>
              <a:rPr lang="en-US" sz="2000" smtClean="0"/>
              <a:t>    </a:t>
            </a:r>
            <a:r>
              <a:rPr lang="fa-IR" sz="2000" smtClean="0"/>
              <a:t>شیوه تد‌ریس معلم، برنامه د‌رسی مد‌رسه، پیشد‌اوری معلم، شرایط فیزیکی کلاس، ارزیابی‌های ناد‌رست معلمان از عملکرد‌ د‌انش‌آموزان، پایین بود‌ن نسبت معلم به د‌انش‌آموزان، کمبود‌ معلم مجرب، آموزش‌د‌ید‌ه و علاقه‌مند‌ به تد‌ریس و تحت پوشش قرار نگرفتن د‌انش‌آموزان واجب‌التعلیم. </a:t>
            </a:r>
            <a:endParaRPr lang="en-US" sz="20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fa-IR" dirty="0" smtClean="0"/>
              <a:t>اجتماع :</a:t>
            </a:r>
            <a:endParaRPr lang="en-US" dirty="0"/>
          </a:p>
        </p:txBody>
      </p:sp>
      <p:sp>
        <p:nvSpPr>
          <p:cNvPr id="19459" name="Content Placeholder 2"/>
          <p:cNvSpPr>
            <a:spLocks noGrp="1"/>
          </p:cNvSpPr>
          <p:nvPr>
            <p:ph idx="1"/>
          </p:nvPr>
        </p:nvSpPr>
        <p:spPr/>
        <p:txBody>
          <a:bodyPr/>
          <a:lstStyle/>
          <a:p>
            <a:pPr algn="r" rtl="1">
              <a:lnSpc>
                <a:spcPct val="200000"/>
              </a:lnSpc>
              <a:buFont typeface="Wingdings 2" pitchFamily="18" charset="2"/>
              <a:buNone/>
            </a:pPr>
            <a:endParaRPr lang="fa-IR" sz="2000" smtClean="0"/>
          </a:p>
          <a:p>
            <a:pPr algn="r" rtl="1">
              <a:lnSpc>
                <a:spcPct val="200000"/>
              </a:lnSpc>
              <a:buFont typeface="Wingdings 2" pitchFamily="18" charset="2"/>
              <a:buNone/>
            </a:pPr>
            <a:r>
              <a:rPr lang="fa-IR" sz="2000" smtClean="0"/>
              <a:t>فقر فرهنگي</a:t>
            </a:r>
          </a:p>
          <a:p>
            <a:pPr algn="r" rtl="1">
              <a:lnSpc>
                <a:spcPct val="200000"/>
              </a:lnSpc>
              <a:buFont typeface="Wingdings 2" pitchFamily="18" charset="2"/>
              <a:buNone/>
            </a:pPr>
            <a:endParaRPr lang="fa-IR" sz="2000" smtClean="0"/>
          </a:p>
          <a:p>
            <a:pPr algn="r" rtl="1">
              <a:lnSpc>
                <a:spcPct val="200000"/>
              </a:lnSpc>
              <a:buFont typeface="Wingdings 2" pitchFamily="18" charset="2"/>
              <a:buNone/>
            </a:pPr>
            <a:r>
              <a:rPr lang="fa-IR" sz="2000" smtClean="0"/>
              <a:t> محروميت هاي محيطي </a:t>
            </a:r>
          </a:p>
          <a:p>
            <a:pPr algn="r" rtl="1">
              <a:lnSpc>
                <a:spcPct val="200000"/>
              </a:lnSpc>
              <a:buFont typeface="Wingdings 2" pitchFamily="18" charset="2"/>
              <a:buNone/>
            </a:pPr>
            <a:endParaRPr lang="fa-IR" sz="2000" smtClean="0"/>
          </a:p>
          <a:p>
            <a:pPr algn="r" rtl="1">
              <a:lnSpc>
                <a:spcPct val="200000"/>
              </a:lnSpc>
              <a:buFont typeface="Wingdings 2" pitchFamily="18" charset="2"/>
              <a:buNone/>
            </a:pPr>
            <a:r>
              <a:rPr lang="fa-IR" sz="2000" smtClean="0"/>
              <a:t>شرايط اقتصادي اجتماعي حاكم بر جامعه</a:t>
            </a:r>
            <a:endParaRPr lang="en-US" sz="20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Trek</Template>
  <TotalTime>215</TotalTime>
  <Words>2481</Words>
  <Application>Microsoft Office PowerPoint</Application>
  <PresentationFormat>On-screen Show (4:3)</PresentationFormat>
  <Paragraphs>231</Paragraphs>
  <Slides>40</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40</vt:i4>
      </vt:variant>
    </vt:vector>
  </HeadingPairs>
  <TitlesOfParts>
    <vt:vector size="54" baseType="lpstr">
      <vt:lpstr>Arial</vt:lpstr>
      <vt:lpstr>Franklin Gothic Medium</vt:lpstr>
      <vt:lpstr>Franklin Gothic Book</vt:lpstr>
      <vt:lpstr>Wingdings 2</vt:lpstr>
      <vt:lpstr>Calibri</vt:lpstr>
      <vt:lpstr>Lucida Sans Unicode</vt:lpstr>
      <vt:lpstr>B Yekan</vt:lpstr>
      <vt:lpstr>Tahoma</vt:lpstr>
      <vt:lpstr>Wingdings</vt:lpstr>
      <vt:lpstr>Nazanin</vt:lpstr>
      <vt:lpstr>Garamond</vt:lpstr>
      <vt:lpstr>Times New Roman</vt:lpstr>
      <vt:lpstr>Titr</vt:lpstr>
      <vt:lpstr>Trek</vt:lpstr>
      <vt:lpstr>Slide 1</vt:lpstr>
      <vt:lpstr>Slide 2</vt:lpstr>
      <vt:lpstr>Slide 3</vt:lpstr>
      <vt:lpstr>تعاريف افت تحصيلي:</vt:lpstr>
      <vt:lpstr>Slide 5</vt:lpstr>
      <vt:lpstr>ابعاد افت تحصيلي</vt:lpstr>
      <vt:lpstr>خانواده :</vt:lpstr>
      <vt:lpstr>مد‌رسه:</vt:lpstr>
      <vt:lpstr>اجتماع :</vt:lpstr>
      <vt:lpstr>عــــــــــــــــــــــــــــــــــــلل فــــــــــــــــــــــــــــــــــــردی :</vt:lpstr>
      <vt:lpstr>هوش :</vt:lpstr>
      <vt:lpstr>انگیزش:</vt:lpstr>
      <vt:lpstr>توجه:</vt:lpstr>
      <vt:lpstr>آشفتگی های عاطفی وهیجانی :</vt:lpstr>
      <vt:lpstr>از دیگر متغیرهای فردی که می تواند تفاوتهایی را در پیشرفت یا افت تحصیلی دانش آموزان ایجاد کند جنسیت می باشد . برخی از محققان معتقدند که دختران در علوم انسانی و پسران در علوم ریاضی و فنی توانایی بهتری دارند همینطور میزان مردودی در پسران به مراتب بیشتر از دختران می باشد . مسئله دیگر نحوه تفکر دانش آموزان است . به طوریکه دانش آموزانی که در امر تحصیل با شکست مواجه می شوند این امر را به فقدان توانایی خود نسبت می دهند و خود را ناتوان می پندارند . در آنها احساس عدم شایستگی ایجاد می شود و به تبع کاهش عملکرد را به دنبال دارد که خود باعث دور باطل و شکستهای پی در پی می شود .</vt:lpstr>
      <vt:lpstr>نارسایی های جسمانی:</vt:lpstr>
      <vt:lpstr>مشکلات رفتاری :</vt:lpstr>
      <vt:lpstr>عوامل فردي يا عوامل مربوط به كودك در ارتباط با افت تحصيلي عبارتند از :‌</vt:lpstr>
      <vt:lpstr>الف – ناتواني يادگيري تحصيلي</vt:lpstr>
      <vt:lpstr>ب – ناتواني يادگيري تحولي</vt:lpstr>
      <vt:lpstr>اختلالات عاطفي – رفتاري  </vt:lpstr>
      <vt:lpstr>شرايط و مسائل وابسته :</vt:lpstr>
      <vt:lpstr>آمار نرخ ماندگاري دانش‌آموزان تحت پوشش آموزش و پرورش استثنايي و بررسي شيوع هر يك از اين اختلالات اهميت پرداخت دست‌اندركاران نظام آموزش و پرورش را به مسئله افت تحصيلي بيشتر مي‌نماياند</vt:lpstr>
      <vt:lpstr>همانطور كه در جدول زير مشاهده مي‌شود در شرايط كنوني از تعداد كل مراجعين به مركز مشكلات ويژه يادگيري تعداد اندكي از دانش‌آموزان تحت آموزش و بازپروري قرار گرفته‌اند اين مسأله نشانگر آن است كه بخش زيادي از اين كودكان نمي‌توانند از خدمات تخصصي لازم بهره‌مند شوند و اين مسأله به گسترش هر چه بيشتر افت تحصيلي در جامعه دانش‌آموزي منجر گرديده است.</vt:lpstr>
      <vt:lpstr>آمار تعداد كل مراجعين و دانش‌آموزان تحت آموزش و بازپروري مراكز آموزشي دانش‌آموزان داراي مشكلات ويژه يادگيري</vt:lpstr>
      <vt:lpstr>شيوع اختلالات عاطفي / رفتاري</vt:lpstr>
      <vt:lpstr>شيوع اختلالات عاطفي / رفتاري</vt:lpstr>
      <vt:lpstr>رابطه اختلالات عاطفي و ناتوانيهاي يادگيري </vt:lpstr>
      <vt:lpstr>Slide 29</vt:lpstr>
      <vt:lpstr>مشكلات عاطفي ناتواني‌هاي يادگيري را پنهان مي‌كند</vt:lpstr>
      <vt:lpstr>مشكلات عاطفي مي‌توانند اختلالات يادگيري را تشديد نمايند </vt:lpstr>
      <vt:lpstr>ناتوانيهاي يادگيري قادر به تشديد ناراحتي‌هاي عاطفي هستند </vt:lpstr>
      <vt:lpstr>سلامت رواني يادگيري را افزايش مي دهد</vt:lpstr>
      <vt:lpstr>اقدامات لازم براي افزايش سلامت رواني و يادگيري</vt:lpstr>
      <vt:lpstr> سامانه‌هاي يكپارچه و هماهنگ به منظور حمايت از رشد تمام كودكان</vt:lpstr>
      <vt:lpstr>تغييرات در سطح سامانه اي</vt:lpstr>
      <vt:lpstr>كنترل پارامترهاي شكست تحصيلي و راهكارهاي كاهش افت تحصيلي</vt:lpstr>
      <vt:lpstr>Slide 38</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redapple</dc:creator>
  <cp:lastModifiedBy>malihe</cp:lastModifiedBy>
  <cp:revision>18</cp:revision>
  <dcterms:created xsi:type="dcterms:W3CDTF">2014-03-14T04:55:02Z</dcterms:created>
  <dcterms:modified xsi:type="dcterms:W3CDTF">2016-05-02T13:00:32Z</dcterms:modified>
</cp:coreProperties>
</file>