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92" r:id="rId1"/>
  </p:sldMasterIdLst>
  <p:notesMasterIdLst>
    <p:notesMasterId r:id="rId28"/>
  </p:notesMasterIdLst>
  <p:sldIdLst>
    <p:sldId id="256" r:id="rId2"/>
    <p:sldId id="277" r:id="rId3"/>
    <p:sldId id="257" r:id="rId4"/>
    <p:sldId id="285" r:id="rId5"/>
    <p:sldId id="283" r:id="rId6"/>
    <p:sldId id="259" r:id="rId7"/>
    <p:sldId id="260" r:id="rId8"/>
    <p:sldId id="261" r:id="rId9"/>
    <p:sldId id="286" r:id="rId10"/>
    <p:sldId id="262" r:id="rId11"/>
    <p:sldId id="263" r:id="rId12"/>
    <p:sldId id="265" r:id="rId13"/>
    <p:sldId id="267" r:id="rId14"/>
    <p:sldId id="269" r:id="rId15"/>
    <p:sldId id="284" r:id="rId16"/>
    <p:sldId id="271" r:id="rId17"/>
    <p:sldId id="272" r:id="rId18"/>
    <p:sldId id="273" r:id="rId19"/>
    <p:sldId id="274" r:id="rId20"/>
    <p:sldId id="275" r:id="rId21"/>
    <p:sldId id="276" r:id="rId22"/>
    <p:sldId id="278" r:id="rId23"/>
    <p:sldId id="279" r:id="rId24"/>
    <p:sldId id="280" r:id="rId25"/>
    <p:sldId id="281" r:id="rId26"/>
    <p:sldId id="282" r:id="rId27"/>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84336" autoAdjust="0"/>
    <p:restoredTop sz="94624" autoAdjust="0"/>
  </p:normalViewPr>
  <p:slideViewPr>
    <p:cSldViewPr>
      <p:cViewPr varScale="1">
        <p:scale>
          <a:sx n="86" d="100"/>
          <a:sy n="86" d="100"/>
        </p:scale>
        <p:origin x="-108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8C683D8B-C071-47D4-BFD8-5F0DE37D8271}" type="datetimeFigureOut">
              <a:rPr lang="fa-IR" smtClean="0"/>
              <a:pPr/>
              <a:t>1433/01/15</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673C198F-225D-4170-AE6E-624EC98C1F35}" type="slidenum">
              <a:rPr lang="fa-IR" smtClean="0"/>
              <a:pPr/>
              <a:t>‹#›</a:t>
            </a:fld>
            <a:endParaRPr lang="fa-IR"/>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68070132-CA6D-4531-B00E-666AB3DF7063}" type="datetimeFigureOut">
              <a:rPr lang="fa-IR" smtClean="0"/>
              <a:pPr/>
              <a:t>1433/01/15</a:t>
            </a:fld>
            <a:endParaRPr lang="fa-IR"/>
          </a:p>
        </p:txBody>
      </p:sp>
      <p:sp>
        <p:nvSpPr>
          <p:cNvPr id="16" name="Slide Number Placeholder 15"/>
          <p:cNvSpPr>
            <a:spLocks noGrp="1"/>
          </p:cNvSpPr>
          <p:nvPr>
            <p:ph type="sldNum" sz="quarter" idx="11"/>
          </p:nvPr>
        </p:nvSpPr>
        <p:spPr/>
        <p:txBody>
          <a:bodyPr/>
          <a:lstStyle/>
          <a:p>
            <a:fld id="{DCF9FA34-70D6-409A-A022-59C6916EFC19}" type="slidenum">
              <a:rPr lang="fa-IR" smtClean="0"/>
              <a:pPr/>
              <a:t>‹#›</a:t>
            </a:fld>
            <a:endParaRPr lang="fa-IR"/>
          </a:p>
        </p:txBody>
      </p:sp>
      <p:sp>
        <p:nvSpPr>
          <p:cNvPr id="17" name="Footer Placeholder 16"/>
          <p:cNvSpPr>
            <a:spLocks noGrp="1"/>
          </p:cNvSpPr>
          <p:nvPr>
            <p:ph type="ftr" sz="quarter" idx="12"/>
          </p:nvPr>
        </p:nvSpPr>
        <p:spPr/>
        <p:txBody>
          <a:bodyPr/>
          <a:lstStyle/>
          <a:p>
            <a:endParaRPr lang="fa-I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8070132-CA6D-4531-B00E-666AB3DF7063}" type="datetimeFigureOut">
              <a:rPr lang="fa-IR" smtClean="0"/>
              <a:pPr/>
              <a:t>1433/01/15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DCF9FA34-70D6-409A-A022-59C6916EFC19}" type="slidenum">
              <a:rPr lang="fa-IR" smtClean="0"/>
              <a:pPr/>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8070132-CA6D-4531-B00E-666AB3DF7063}" type="datetimeFigureOut">
              <a:rPr lang="fa-IR" smtClean="0"/>
              <a:pPr/>
              <a:t>1433/01/15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DCF9FA34-70D6-409A-A022-59C6916EFC19}" type="slidenum">
              <a:rPr lang="fa-IR" smtClean="0"/>
              <a:pPr/>
              <a:t>‹#›</a:t>
            </a:fld>
            <a:endParaRPr lang="fa-I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68070132-CA6D-4531-B00E-666AB3DF7063}" type="datetimeFigureOut">
              <a:rPr lang="fa-IR" smtClean="0"/>
              <a:pPr/>
              <a:t>1433/01/15</a:t>
            </a:fld>
            <a:endParaRPr lang="fa-IR"/>
          </a:p>
        </p:txBody>
      </p:sp>
      <p:sp>
        <p:nvSpPr>
          <p:cNvPr id="15" name="Slide Number Placeholder 14"/>
          <p:cNvSpPr>
            <a:spLocks noGrp="1"/>
          </p:cNvSpPr>
          <p:nvPr>
            <p:ph type="sldNum" sz="quarter" idx="15"/>
          </p:nvPr>
        </p:nvSpPr>
        <p:spPr/>
        <p:txBody>
          <a:bodyPr/>
          <a:lstStyle>
            <a:lvl1pPr algn="ctr">
              <a:defRPr/>
            </a:lvl1pPr>
          </a:lstStyle>
          <a:p>
            <a:fld id="{DCF9FA34-70D6-409A-A022-59C6916EFC19}" type="slidenum">
              <a:rPr lang="fa-IR" smtClean="0"/>
              <a:pPr/>
              <a:t>‹#›</a:t>
            </a:fld>
            <a:endParaRPr lang="fa-IR"/>
          </a:p>
        </p:txBody>
      </p:sp>
      <p:sp>
        <p:nvSpPr>
          <p:cNvPr id="16" name="Footer Placeholder 15"/>
          <p:cNvSpPr>
            <a:spLocks noGrp="1"/>
          </p:cNvSpPr>
          <p:nvPr>
            <p:ph type="ftr" sz="quarter" idx="16"/>
          </p:nvPr>
        </p:nvSpPr>
        <p:spPr/>
        <p:txBody>
          <a:bodyPr/>
          <a:lstStyle/>
          <a:p>
            <a:endParaRPr lang="fa-IR"/>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8070132-CA6D-4531-B00E-666AB3DF7063}" type="datetimeFigureOut">
              <a:rPr lang="fa-IR" smtClean="0"/>
              <a:pPr/>
              <a:t>1433/01/15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DCF9FA34-70D6-409A-A022-59C6916EFC19}" type="slidenum">
              <a:rPr lang="fa-IR" smtClean="0"/>
              <a:pPr/>
              <a:t>‹#›</a:t>
            </a:fld>
            <a:endParaRPr lang="fa-IR"/>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8070132-CA6D-4531-B00E-666AB3DF7063}" type="datetimeFigureOut">
              <a:rPr lang="fa-IR" smtClean="0"/>
              <a:pPr/>
              <a:t>1433/01/15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DCF9FA34-70D6-409A-A022-59C6916EFC19}" type="slidenum">
              <a:rPr lang="fa-IR" smtClean="0"/>
              <a:pPr/>
              <a:t>‹#›</a:t>
            </a:fld>
            <a:endParaRPr lang="fa-IR"/>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DCF9FA34-70D6-409A-A022-59C6916EFC19}" type="slidenum">
              <a:rPr lang="fa-IR" smtClean="0"/>
              <a:pPr/>
              <a:t>‹#›</a:t>
            </a:fld>
            <a:endParaRPr lang="fa-IR"/>
          </a:p>
        </p:txBody>
      </p:sp>
      <p:sp>
        <p:nvSpPr>
          <p:cNvPr id="8" name="Footer Placeholder 7"/>
          <p:cNvSpPr>
            <a:spLocks noGrp="1"/>
          </p:cNvSpPr>
          <p:nvPr>
            <p:ph type="ftr" sz="quarter" idx="11"/>
          </p:nvPr>
        </p:nvSpPr>
        <p:spPr/>
        <p:txBody>
          <a:bodyPr/>
          <a:lstStyle/>
          <a:p>
            <a:endParaRPr lang="fa-IR"/>
          </a:p>
        </p:txBody>
      </p:sp>
      <p:sp>
        <p:nvSpPr>
          <p:cNvPr id="7" name="Date Placeholder 6"/>
          <p:cNvSpPr>
            <a:spLocks noGrp="1"/>
          </p:cNvSpPr>
          <p:nvPr>
            <p:ph type="dt" sz="half" idx="10"/>
          </p:nvPr>
        </p:nvSpPr>
        <p:spPr/>
        <p:txBody>
          <a:bodyPr/>
          <a:lstStyle/>
          <a:p>
            <a:fld id="{68070132-CA6D-4531-B00E-666AB3DF7063}" type="datetimeFigureOut">
              <a:rPr lang="fa-IR" smtClean="0"/>
              <a:pPr/>
              <a:t>1433/01/15</a:t>
            </a:fld>
            <a:endParaRPr lang="fa-IR"/>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8070132-CA6D-4531-B00E-666AB3DF7063}" type="datetimeFigureOut">
              <a:rPr lang="fa-IR" smtClean="0"/>
              <a:pPr/>
              <a:t>1433/01/15</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DCF9FA34-70D6-409A-A022-59C6916EFC19}" type="slidenum">
              <a:rPr lang="fa-IR" smtClean="0"/>
              <a:pPr/>
              <a:t>‹#›</a:t>
            </a:fld>
            <a:endParaRPr lang="fa-IR"/>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070132-CA6D-4531-B00E-666AB3DF7063}" type="datetimeFigureOut">
              <a:rPr lang="fa-IR" smtClean="0"/>
              <a:pPr/>
              <a:t>1433/01/15</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DCF9FA34-70D6-409A-A022-59C6916EFC19}" type="slidenum">
              <a:rPr lang="fa-IR" smtClean="0"/>
              <a:pPr/>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68070132-CA6D-4531-B00E-666AB3DF7063}" type="datetimeFigureOut">
              <a:rPr lang="fa-IR" smtClean="0"/>
              <a:pPr/>
              <a:t>1433/01/15</a:t>
            </a:fld>
            <a:endParaRPr lang="fa-IR"/>
          </a:p>
        </p:txBody>
      </p:sp>
      <p:sp>
        <p:nvSpPr>
          <p:cNvPr id="9" name="Slide Number Placeholder 8"/>
          <p:cNvSpPr>
            <a:spLocks noGrp="1"/>
          </p:cNvSpPr>
          <p:nvPr>
            <p:ph type="sldNum" sz="quarter" idx="15"/>
          </p:nvPr>
        </p:nvSpPr>
        <p:spPr/>
        <p:txBody>
          <a:bodyPr/>
          <a:lstStyle/>
          <a:p>
            <a:fld id="{DCF9FA34-70D6-409A-A022-59C6916EFC19}" type="slidenum">
              <a:rPr lang="fa-IR" smtClean="0"/>
              <a:pPr/>
              <a:t>‹#›</a:t>
            </a:fld>
            <a:endParaRPr lang="fa-IR"/>
          </a:p>
        </p:txBody>
      </p:sp>
      <p:sp>
        <p:nvSpPr>
          <p:cNvPr id="10" name="Footer Placeholder 9"/>
          <p:cNvSpPr>
            <a:spLocks noGrp="1"/>
          </p:cNvSpPr>
          <p:nvPr>
            <p:ph type="ftr" sz="quarter" idx="16"/>
          </p:nvPr>
        </p:nvSpPr>
        <p:spPr/>
        <p:txBody>
          <a:bodyPr/>
          <a:lstStyle/>
          <a:p>
            <a:endParaRPr lang="fa-I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68070132-CA6D-4531-B00E-666AB3DF7063}" type="datetimeFigureOut">
              <a:rPr lang="fa-IR" smtClean="0"/>
              <a:pPr/>
              <a:t>1433/01/15</a:t>
            </a:fld>
            <a:endParaRPr lang="fa-IR"/>
          </a:p>
        </p:txBody>
      </p:sp>
      <p:sp>
        <p:nvSpPr>
          <p:cNvPr id="9" name="Slide Number Placeholder 8"/>
          <p:cNvSpPr>
            <a:spLocks noGrp="1"/>
          </p:cNvSpPr>
          <p:nvPr>
            <p:ph type="sldNum" sz="quarter" idx="11"/>
          </p:nvPr>
        </p:nvSpPr>
        <p:spPr/>
        <p:txBody>
          <a:bodyPr/>
          <a:lstStyle/>
          <a:p>
            <a:fld id="{DCF9FA34-70D6-409A-A022-59C6916EFC19}" type="slidenum">
              <a:rPr lang="fa-IR" smtClean="0"/>
              <a:pPr/>
              <a:t>‹#›</a:t>
            </a:fld>
            <a:endParaRPr lang="fa-IR"/>
          </a:p>
        </p:txBody>
      </p:sp>
      <p:sp>
        <p:nvSpPr>
          <p:cNvPr id="10" name="Footer Placeholder 9"/>
          <p:cNvSpPr>
            <a:spLocks noGrp="1"/>
          </p:cNvSpPr>
          <p:nvPr>
            <p:ph type="ftr" sz="quarter" idx="12"/>
          </p:nvPr>
        </p:nvSpPr>
        <p:spPr/>
        <p:txBody>
          <a:bodyPr/>
          <a:lstStyle/>
          <a:p>
            <a:endParaRPr lang="fa-I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68070132-CA6D-4531-B00E-666AB3DF7063}" type="datetimeFigureOut">
              <a:rPr lang="fa-IR" smtClean="0"/>
              <a:pPr/>
              <a:t>1433/01/15</a:t>
            </a:fld>
            <a:endParaRPr lang="fa-IR"/>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fa-IR"/>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DCF9FA34-70D6-409A-A022-59C6916EFC19}" type="slidenum">
              <a:rPr lang="fa-IR" smtClean="0"/>
              <a:pPr/>
              <a:t>‹#›</a:t>
            </a:fld>
            <a:endParaRPr lang="fa-IR"/>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rtl="1"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r" rtl="1"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r" rtl="1"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r" rtl="1"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r" rtl="1"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r" rtl="1"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r" rtl="1"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r" rtl="1"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r" rtl="1"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r" rtl="1"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anobanini.ir/pic/travel/esfahan/kashan/khane-borojerdi/b/DSCF0480.jpg" TargetMode="Externa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hyperlink" Target="http://www.anobanini.ir/pic/travel/esfahan/kashan/khane-borojerdi/b/DSCF0472.jpg"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anobanini.ir/pic/travel/esfahan/kashan/khane-borojerdi/b/DSCF0285.jpg" TargetMode="Externa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hyperlink" Target="http://www.anobanini.ir/pic/travel/esfahan/kashan/khane-borojerdi/b/DSCF0473.jpg"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www.anobanini.ir/pic/travel/esfahan/kashan/khane-borojerdi/b/DSCF0277.jpg" TargetMode="Externa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hyperlink" Target="http://www.anobanini.ir/pic/travel/esfahan/kashan/khane-borojerdi/b/DSCF0282.jpg"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5.jpeg"/><Relationship Id="rId2" Type="http://schemas.openxmlformats.org/officeDocument/2006/relationships/hyperlink" Target="http://www.anobanini.ir/pic/travel/esfahan/kashan/khane-borojerdi/b/DSCF0496.jpg" TargetMode="External"/><Relationship Id="rId1" Type="http://schemas.openxmlformats.org/officeDocument/2006/relationships/slideLayout" Target="../slideLayouts/slideLayout2.xml"/><Relationship Id="rId6" Type="http://schemas.openxmlformats.org/officeDocument/2006/relationships/hyperlink" Target="http://www.anobanini.ir/pic/travel/esfahan/kashan/khane-borojerdi/b/DSCF04912.jpg" TargetMode="External"/><Relationship Id="rId5" Type="http://schemas.openxmlformats.org/officeDocument/2006/relationships/image" Target="../media/image24.jpeg"/><Relationship Id="rId4" Type="http://schemas.openxmlformats.org/officeDocument/2006/relationships/hyperlink" Target="http://www.anobanini.ir/pic/travel/esfahan/kashan/khane-borojerdi/b/DSCF0492.jpg"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anobanini.ir/pic/travel/esfahan/kashan/b/CAM_0220.jpg" TargetMode="External"/><Relationship Id="rId1" Type="http://schemas.openxmlformats.org/officeDocument/2006/relationships/slideLayout" Target="../slideLayouts/slideLayout2.xml"/><Relationship Id="rId4" Type="http://schemas.openxmlformats.org/officeDocument/2006/relationships/hyperlink" Target="http://www.naghsh-negar.ir/"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naghsh-negar.ir/category/civil/plan/"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500298" y="2285992"/>
            <a:ext cx="4060728" cy="923330"/>
          </a:xfrm>
          <a:prstGeom prst="rect">
            <a:avLst/>
          </a:prstGeom>
          <a:noFill/>
        </p:spPr>
        <p:txBody>
          <a:bodyPr wrap="none" lIns="91440" tIns="45720" rIns="91440" bIns="45720">
            <a:spAutoFit/>
          </a:bodyPr>
          <a:lstStyle/>
          <a:p>
            <a:pPr algn="ctr"/>
            <a:r>
              <a:rPr lang="fa-IR"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ndalus" pitchFamily="18" charset="-78"/>
                <a:cs typeface="Andalus" pitchFamily="18" charset="-78"/>
              </a:rPr>
              <a:t>بنام خالق زیبایی ها</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ndalus" pitchFamily="18" charset="-78"/>
              <a:cs typeface="Andalus" pitchFamily="18" charset="-78"/>
            </a:endParaRPr>
          </a:p>
        </p:txBody>
      </p:sp>
      <p:sp>
        <p:nvSpPr>
          <p:cNvPr id="10" name="Rectangle 9"/>
          <p:cNvSpPr/>
          <p:nvPr/>
        </p:nvSpPr>
        <p:spPr>
          <a:xfrm>
            <a:off x="2714612" y="3714752"/>
            <a:ext cx="3817071"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fa-IR"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ndalus" pitchFamily="18" charset="-78"/>
                <a:cs typeface="Andalus" pitchFamily="18" charset="-78"/>
              </a:rPr>
              <a:t>خانه بروجردی ها</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ndalus" pitchFamily="18" charset="-78"/>
              <a:cs typeface="Andalus" pitchFamily="18" charset="-78"/>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additive="base">
                                        <p:cTn id="1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0"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14810" y="357166"/>
            <a:ext cx="4572000" cy="1292662"/>
          </a:xfrm>
          <a:prstGeom prst="rect">
            <a:avLst/>
          </a:prstGeom>
        </p:spPr>
        <p:txBody>
          <a:bodyPr>
            <a:spAutoFit/>
          </a:bodyPr>
          <a:lstStyle/>
          <a:p>
            <a:r>
              <a:rPr lang="fa-IR" sz="2000" dirty="0" smtClean="0">
                <a:solidFill>
                  <a:schemeClr val="tx2">
                    <a:lumMod val="10000"/>
                  </a:schemeClr>
                </a:solidFill>
                <a:latin typeface="Andalus" pitchFamily="18" charset="-78"/>
                <a:cs typeface="Andalus" pitchFamily="18" charset="-78"/>
              </a:rPr>
              <a:t>تقسیمات خانه بروجردی ها: </a:t>
            </a:r>
            <a:r>
              <a:rPr lang="fa-IR" sz="2000" dirty="0" smtClean="0">
                <a:solidFill>
                  <a:schemeClr val="tx2">
                    <a:lumMod val="50000"/>
                  </a:schemeClr>
                </a:solidFill>
                <a:latin typeface="Andalus" pitchFamily="18" charset="-78"/>
                <a:cs typeface="Andalus" pitchFamily="18" charset="-78"/>
              </a:rPr>
              <a:t>بیرونی-اندرونی</a:t>
            </a:r>
            <a:r>
              <a:rPr lang="en-US" sz="2000" dirty="0" smtClean="0">
                <a:solidFill>
                  <a:schemeClr val="tx2">
                    <a:lumMod val="10000"/>
                  </a:schemeClr>
                </a:solidFill>
                <a:latin typeface="Andalus" pitchFamily="18" charset="-78"/>
                <a:cs typeface="Andalus" pitchFamily="18" charset="-78"/>
              </a:rPr>
              <a:t/>
            </a:r>
            <a:br>
              <a:rPr lang="en-US" sz="2000" dirty="0" smtClean="0">
                <a:solidFill>
                  <a:schemeClr val="tx2">
                    <a:lumMod val="10000"/>
                  </a:schemeClr>
                </a:solidFill>
                <a:latin typeface="Andalus" pitchFamily="18" charset="-78"/>
                <a:cs typeface="Andalus" pitchFamily="18" charset="-78"/>
              </a:rPr>
            </a:br>
            <a:r>
              <a:rPr lang="fa-IR" sz="2000" i="1" dirty="0" smtClean="0">
                <a:solidFill>
                  <a:schemeClr val="tx2">
                    <a:lumMod val="50000"/>
                  </a:schemeClr>
                </a:solidFill>
                <a:latin typeface="Andalus" pitchFamily="18" charset="-78"/>
                <a:cs typeface="Andalus" pitchFamily="18" charset="-78"/>
              </a:rPr>
              <a:t>بخش</a:t>
            </a:r>
            <a:r>
              <a:rPr lang="en-US" sz="2000" i="1" dirty="0" smtClean="0">
                <a:solidFill>
                  <a:schemeClr val="tx2">
                    <a:lumMod val="50000"/>
                  </a:schemeClr>
                </a:solidFill>
                <a:latin typeface="Andalus" pitchFamily="18" charset="-78"/>
                <a:cs typeface="Andalus" pitchFamily="18" charset="-78"/>
              </a:rPr>
              <a:t> </a:t>
            </a:r>
            <a:r>
              <a:rPr lang="fa-IR" sz="2000" i="1" dirty="0" smtClean="0">
                <a:solidFill>
                  <a:schemeClr val="tx2">
                    <a:lumMod val="50000"/>
                  </a:schemeClr>
                </a:solidFill>
                <a:latin typeface="Andalus" pitchFamily="18" charset="-78"/>
                <a:cs typeface="Andalus" pitchFamily="18" charset="-78"/>
              </a:rPr>
              <a:t>بیرونی شامل</a:t>
            </a:r>
            <a:r>
              <a:rPr lang="en-US" sz="2000" i="1" dirty="0" smtClean="0">
                <a:solidFill>
                  <a:schemeClr val="tx2">
                    <a:lumMod val="10000"/>
                  </a:schemeClr>
                </a:solidFill>
                <a:latin typeface="Andalus" pitchFamily="18" charset="-78"/>
                <a:cs typeface="Andalus" pitchFamily="18" charset="-78"/>
              </a:rPr>
              <a:t>:</a:t>
            </a:r>
            <a:r>
              <a:rPr lang="fa-IR" sz="2000" dirty="0" smtClean="0">
                <a:solidFill>
                  <a:schemeClr val="tx2">
                    <a:lumMod val="10000"/>
                  </a:schemeClr>
                </a:solidFill>
                <a:latin typeface="Andalus" pitchFamily="18" charset="-78"/>
                <a:cs typeface="Andalus" pitchFamily="18" charset="-78"/>
              </a:rPr>
              <a:t>بخش شمالی-بخش جنوبی(تابستانی)-</a:t>
            </a:r>
            <a:r>
              <a:rPr lang="en-US" sz="2000" dirty="0" smtClean="0">
                <a:solidFill>
                  <a:schemeClr val="tx2">
                    <a:lumMod val="10000"/>
                  </a:schemeClr>
                </a:solidFill>
                <a:latin typeface="Andalus" pitchFamily="18" charset="-78"/>
                <a:cs typeface="Andalus" pitchFamily="18" charset="-78"/>
              </a:rPr>
              <a:t/>
            </a:r>
            <a:br>
              <a:rPr lang="en-US" sz="2000" dirty="0" smtClean="0">
                <a:solidFill>
                  <a:schemeClr val="tx2">
                    <a:lumMod val="10000"/>
                  </a:schemeClr>
                </a:solidFill>
                <a:latin typeface="Andalus" pitchFamily="18" charset="-78"/>
                <a:cs typeface="Andalus" pitchFamily="18" charset="-78"/>
              </a:rPr>
            </a:br>
            <a:r>
              <a:rPr lang="fa-IR" sz="2000" i="1" dirty="0" smtClean="0">
                <a:solidFill>
                  <a:schemeClr val="tx2">
                    <a:lumMod val="50000"/>
                  </a:schemeClr>
                </a:solidFill>
                <a:latin typeface="Andalus" pitchFamily="18" charset="-78"/>
                <a:cs typeface="Andalus" pitchFamily="18" charset="-78"/>
              </a:rPr>
              <a:t>بخش اندرونی شامل</a:t>
            </a:r>
            <a:r>
              <a:rPr lang="en-US" sz="2000" i="1" dirty="0" smtClean="0">
                <a:solidFill>
                  <a:schemeClr val="tx2">
                    <a:lumMod val="10000"/>
                  </a:schemeClr>
                </a:solidFill>
                <a:latin typeface="Andalus" pitchFamily="18" charset="-78"/>
                <a:cs typeface="Andalus" pitchFamily="18" charset="-78"/>
              </a:rPr>
              <a:t>:</a:t>
            </a:r>
            <a:r>
              <a:rPr lang="fa-IR" sz="2000" dirty="0" smtClean="0">
                <a:solidFill>
                  <a:schemeClr val="tx2">
                    <a:lumMod val="10000"/>
                  </a:schemeClr>
                </a:solidFill>
                <a:latin typeface="Andalus" pitchFamily="18" charset="-78"/>
                <a:cs typeface="Andalus" pitchFamily="18" charset="-78"/>
              </a:rPr>
              <a:t>بخش شمالی_بخش جنوبی</a:t>
            </a:r>
            <a:r>
              <a:rPr lang="en-US" dirty="0" smtClean="0"/>
              <a:t/>
            </a:r>
            <a:br>
              <a:rPr lang="en-US" dirty="0" smtClean="0"/>
            </a:br>
            <a:endParaRPr lang="fa-IR" dirty="0"/>
          </a:p>
        </p:txBody>
      </p:sp>
      <p:sp>
        <p:nvSpPr>
          <p:cNvPr id="15361" name="Rectangle 1"/>
          <p:cNvSpPr>
            <a:spLocks noChangeArrowheads="1"/>
          </p:cNvSpPr>
          <p:nvPr/>
        </p:nvSpPr>
        <p:spPr bwMode="auto">
          <a:xfrm>
            <a:off x="3500430" y="1571612"/>
            <a:ext cx="5286348" cy="510909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1" eaLnBrk="1" fontAlgn="base" latinLnBrk="0" hangingPunct="1">
              <a:lnSpc>
                <a:spcPct val="100000"/>
              </a:lnSpc>
              <a:spcBef>
                <a:spcPct val="0"/>
              </a:spcBef>
              <a:spcAft>
                <a:spcPct val="0"/>
              </a:spcAft>
              <a:buClrTx/>
              <a:buSzTx/>
              <a:buFontTx/>
              <a:buNone/>
              <a:tabLst/>
            </a:pPr>
            <a:r>
              <a:rPr kumimoji="0" lang="fa-IR" sz="2400" b="0" i="0" u="none" strike="noStrike" cap="none" normalizeH="0" baseline="0" dirty="0" smtClean="0">
                <a:ln>
                  <a:noFill/>
                </a:ln>
                <a:solidFill>
                  <a:schemeClr val="tx2">
                    <a:lumMod val="50000"/>
                  </a:schemeClr>
                </a:solidFill>
                <a:effectLst/>
                <a:latin typeface="Andalus" pitchFamily="18" charset="-78"/>
                <a:ea typeface="Times New Roman" pitchFamily="18" charset="0"/>
                <a:cs typeface="Andalus" pitchFamily="18" charset="-78"/>
              </a:rPr>
              <a:t>بخش بیرونی</a:t>
            </a:r>
            <a:r>
              <a:rPr kumimoji="0" lang="en-US" sz="2400" b="0" i="0" u="none" strike="noStrike" cap="none" normalizeH="0" baseline="0" dirty="0" smtClean="0">
                <a:ln>
                  <a:noFill/>
                </a:ln>
                <a:solidFill>
                  <a:schemeClr val="tx2">
                    <a:lumMod val="50000"/>
                  </a:schemeClr>
                </a:solidFill>
                <a:effectLst/>
                <a:latin typeface="Andalus" pitchFamily="18" charset="-78"/>
                <a:ea typeface="Times New Roman" pitchFamily="18" charset="0"/>
                <a:cs typeface="Andalus" pitchFamily="18" charset="-78"/>
              </a:rPr>
              <a:t>:</a:t>
            </a:r>
            <a:br>
              <a:rPr kumimoji="0" lang="en-US" sz="2400" b="0" i="0" u="none" strike="noStrike" cap="none" normalizeH="0" baseline="0" dirty="0" smtClean="0">
                <a:ln>
                  <a:noFill/>
                </a:ln>
                <a:solidFill>
                  <a:schemeClr val="tx2">
                    <a:lumMod val="50000"/>
                  </a:schemeClr>
                </a:solidFill>
                <a:effectLst/>
                <a:latin typeface="Andalus" pitchFamily="18" charset="-78"/>
                <a:ea typeface="Times New Roman" pitchFamily="18" charset="0"/>
                <a:cs typeface="Andalus" pitchFamily="18" charset="-78"/>
              </a:rPr>
            </a:br>
            <a:r>
              <a:rPr kumimoji="0" lang="fa-IR" sz="2400" b="0" i="0" u="none" strike="noStrike" cap="none" normalizeH="0" baseline="0" dirty="0" smtClean="0">
                <a:ln>
                  <a:noFill/>
                </a:ln>
                <a:solidFill>
                  <a:schemeClr val="tx2">
                    <a:lumMod val="50000"/>
                  </a:schemeClr>
                </a:solidFill>
                <a:effectLst/>
                <a:latin typeface="Andalus" pitchFamily="18" charset="-78"/>
                <a:ea typeface="Times New Roman" pitchFamily="18" charset="0"/>
                <a:cs typeface="Andalus" pitchFamily="18" charset="-78"/>
              </a:rPr>
              <a:t>۱٫هشتی</a:t>
            </a:r>
            <a:r>
              <a:rPr kumimoji="0" lang="en-US" sz="2400" b="0" i="0" u="none" strike="noStrike" cap="none" normalizeH="0" baseline="0" dirty="0" smtClean="0">
                <a:ln>
                  <a:noFill/>
                </a:ln>
                <a:solidFill>
                  <a:schemeClr val="tx2">
                    <a:lumMod val="50000"/>
                  </a:schemeClr>
                </a:solidFill>
                <a:effectLst/>
                <a:latin typeface="Andalus" pitchFamily="18" charset="-78"/>
                <a:ea typeface="Times New Roman" pitchFamily="18" charset="0"/>
                <a:cs typeface="Andalus" pitchFamily="18" charset="-78"/>
              </a:rPr>
              <a:t/>
            </a:r>
            <a:br>
              <a:rPr kumimoji="0" lang="en-US" sz="2400" b="0" i="0" u="none" strike="noStrike" cap="none" normalizeH="0" baseline="0" dirty="0" smtClean="0">
                <a:ln>
                  <a:noFill/>
                </a:ln>
                <a:solidFill>
                  <a:schemeClr val="tx2">
                    <a:lumMod val="50000"/>
                  </a:schemeClr>
                </a:solidFill>
                <a:effectLst/>
                <a:latin typeface="Andalus" pitchFamily="18" charset="-78"/>
                <a:ea typeface="Times New Roman" pitchFamily="18" charset="0"/>
                <a:cs typeface="Andalus" pitchFamily="18" charset="-78"/>
              </a:rPr>
            </a:br>
            <a:r>
              <a:rPr kumimoji="0" lang="fa-IR" sz="2400" b="0" i="0" u="none" strike="noStrike" cap="none" normalizeH="0" baseline="0" dirty="0" smtClean="0">
                <a:ln>
                  <a:noFill/>
                </a:ln>
                <a:solidFill>
                  <a:schemeClr val="tx2">
                    <a:lumMod val="50000"/>
                  </a:schemeClr>
                </a:solidFill>
                <a:effectLst/>
                <a:latin typeface="Andalus" pitchFamily="18" charset="-78"/>
                <a:ea typeface="Times New Roman" pitchFamily="18" charset="0"/>
                <a:cs typeface="Andalus" pitchFamily="18" charset="-78"/>
              </a:rPr>
              <a:t>۲٫راهرو و دهلیز</a:t>
            </a:r>
            <a:r>
              <a:rPr kumimoji="0" lang="en-US" sz="2400" b="0" i="0" u="none" strike="noStrike" cap="none" normalizeH="0" baseline="0" dirty="0" smtClean="0">
                <a:ln>
                  <a:noFill/>
                </a:ln>
                <a:solidFill>
                  <a:schemeClr val="tx2">
                    <a:lumMod val="50000"/>
                  </a:schemeClr>
                </a:solidFill>
                <a:effectLst/>
                <a:latin typeface="Andalus" pitchFamily="18" charset="-78"/>
                <a:ea typeface="Times New Roman" pitchFamily="18" charset="0"/>
                <a:cs typeface="Andalus" pitchFamily="18" charset="-78"/>
              </a:rPr>
              <a:t/>
            </a:r>
            <a:br>
              <a:rPr kumimoji="0" lang="en-US" sz="2400" b="0" i="0" u="none" strike="noStrike" cap="none" normalizeH="0" baseline="0" dirty="0" smtClean="0">
                <a:ln>
                  <a:noFill/>
                </a:ln>
                <a:solidFill>
                  <a:schemeClr val="tx2">
                    <a:lumMod val="50000"/>
                  </a:schemeClr>
                </a:solidFill>
                <a:effectLst/>
                <a:latin typeface="Andalus" pitchFamily="18" charset="-78"/>
                <a:ea typeface="Times New Roman" pitchFamily="18" charset="0"/>
                <a:cs typeface="Andalus" pitchFamily="18" charset="-78"/>
              </a:rPr>
            </a:br>
            <a:r>
              <a:rPr kumimoji="0" lang="fa-IR" sz="2400" b="0" i="0" u="none" strike="noStrike" cap="none" normalizeH="0" baseline="0" dirty="0" smtClean="0">
                <a:ln>
                  <a:noFill/>
                </a:ln>
                <a:solidFill>
                  <a:schemeClr val="tx2">
                    <a:lumMod val="50000"/>
                  </a:schemeClr>
                </a:solidFill>
                <a:effectLst/>
                <a:latin typeface="Andalus" pitchFamily="18" charset="-78"/>
                <a:ea typeface="Times New Roman" pitchFamily="18" charset="0"/>
                <a:cs typeface="Andalus" pitchFamily="18" charset="-78"/>
              </a:rPr>
              <a:t>۳٫حیاط مرکزی مستطیل شکل۲۰×۳۰</a:t>
            </a:r>
            <a:r>
              <a:rPr kumimoji="0" lang="en-US" sz="2400" b="0" i="0" u="none" strike="noStrike" cap="none" normalizeH="0" baseline="0" dirty="0" smtClean="0">
                <a:ln>
                  <a:noFill/>
                </a:ln>
                <a:solidFill>
                  <a:schemeClr val="tx2">
                    <a:lumMod val="50000"/>
                  </a:schemeClr>
                </a:solidFill>
                <a:effectLst/>
                <a:latin typeface="Andalus" pitchFamily="18" charset="-78"/>
                <a:ea typeface="Times New Roman" pitchFamily="18" charset="0"/>
                <a:cs typeface="Andalus" pitchFamily="18" charset="-78"/>
              </a:rPr>
              <a:t/>
            </a:r>
            <a:br>
              <a:rPr kumimoji="0" lang="en-US" sz="2400" b="0" i="0" u="none" strike="noStrike" cap="none" normalizeH="0" baseline="0" dirty="0" smtClean="0">
                <a:ln>
                  <a:noFill/>
                </a:ln>
                <a:solidFill>
                  <a:schemeClr val="tx2">
                    <a:lumMod val="50000"/>
                  </a:schemeClr>
                </a:solidFill>
                <a:effectLst/>
                <a:latin typeface="Andalus" pitchFamily="18" charset="-78"/>
                <a:ea typeface="Times New Roman" pitchFamily="18" charset="0"/>
                <a:cs typeface="Andalus" pitchFamily="18" charset="-78"/>
              </a:rPr>
            </a:br>
            <a:r>
              <a:rPr kumimoji="0" lang="fa-IR" sz="2400" b="0" i="0" u="none" strike="noStrike" cap="none" normalizeH="0" baseline="0" dirty="0" smtClean="0">
                <a:ln>
                  <a:noFill/>
                </a:ln>
                <a:solidFill>
                  <a:schemeClr val="tx2">
                    <a:lumMod val="50000"/>
                  </a:schemeClr>
                </a:solidFill>
                <a:effectLst/>
                <a:latin typeface="Andalus" pitchFamily="18" charset="-78"/>
                <a:ea typeface="Times New Roman" pitchFamily="18" charset="0"/>
                <a:cs typeface="Andalus" pitchFamily="18" charset="-78"/>
              </a:rPr>
              <a:t>۴٫بخش اصلی وتابستانی بنا(بخش اعظم تزیینات دراین قسمت است</a:t>
            </a:r>
            <a:r>
              <a:rPr kumimoji="0" lang="en-US" sz="2400" b="0" i="0" u="none" strike="noStrike" cap="none" normalizeH="0" baseline="0" dirty="0" smtClean="0">
                <a:ln>
                  <a:noFill/>
                </a:ln>
                <a:solidFill>
                  <a:schemeClr val="tx2">
                    <a:lumMod val="50000"/>
                  </a:schemeClr>
                </a:solidFill>
                <a:effectLst/>
                <a:latin typeface="Andalus" pitchFamily="18" charset="-78"/>
                <a:ea typeface="Times New Roman" pitchFamily="18" charset="0"/>
                <a:cs typeface="Andalus" pitchFamily="18" charset="-78"/>
              </a:rPr>
              <a:t>)</a:t>
            </a:r>
            <a:br>
              <a:rPr kumimoji="0" lang="en-US" sz="2400" b="0" i="0" u="none" strike="noStrike" cap="none" normalizeH="0" baseline="0" dirty="0" smtClean="0">
                <a:ln>
                  <a:noFill/>
                </a:ln>
                <a:solidFill>
                  <a:schemeClr val="tx2">
                    <a:lumMod val="50000"/>
                  </a:schemeClr>
                </a:solidFill>
                <a:effectLst/>
                <a:latin typeface="Andalus" pitchFamily="18" charset="-78"/>
                <a:ea typeface="Times New Roman" pitchFamily="18" charset="0"/>
                <a:cs typeface="Andalus" pitchFamily="18" charset="-78"/>
              </a:rPr>
            </a:br>
            <a:r>
              <a:rPr kumimoji="0" lang="fa-IR" sz="2400" b="0" i="0" u="none" strike="noStrike" cap="none" normalizeH="0" baseline="0" dirty="0" smtClean="0">
                <a:ln>
                  <a:noFill/>
                </a:ln>
                <a:solidFill>
                  <a:schemeClr val="tx2">
                    <a:lumMod val="50000"/>
                  </a:schemeClr>
                </a:solidFill>
                <a:effectLst/>
                <a:latin typeface="Andalus" pitchFamily="18" charset="-78"/>
                <a:ea typeface="Times New Roman" pitchFamily="18" charset="0"/>
                <a:cs typeface="Andalus" pitchFamily="18" charset="-78"/>
              </a:rPr>
              <a:t>۵٫سرداب درزیرزمین(دمادراین سرداب درتابستان حدود۲۰درجه کمترازطبقاط بالایی ست.سرداب با یک سیتم کانال کشی افقی وعمودی به ۲بادگیرارتباط دارد.نمای سرداب از گچ وآجراست</a:t>
            </a:r>
            <a:r>
              <a:rPr kumimoji="0" lang="en-US" sz="2400" b="0" i="0" u="none" strike="noStrike" cap="none" normalizeH="0" baseline="0" dirty="0" smtClean="0">
                <a:ln>
                  <a:noFill/>
                </a:ln>
                <a:solidFill>
                  <a:schemeClr val="tx2">
                    <a:lumMod val="50000"/>
                  </a:schemeClr>
                </a:solidFill>
                <a:effectLst/>
                <a:latin typeface="Andalus" pitchFamily="18" charset="-78"/>
                <a:ea typeface="Times New Roman" pitchFamily="18" charset="0"/>
                <a:cs typeface="Andalus" pitchFamily="18" charset="-78"/>
              </a:rPr>
              <a:t>.</a:t>
            </a:r>
            <a:br>
              <a:rPr kumimoji="0" lang="en-US" sz="2400" b="0" i="0" u="none" strike="noStrike" cap="none" normalizeH="0" baseline="0" dirty="0" smtClean="0">
                <a:ln>
                  <a:noFill/>
                </a:ln>
                <a:solidFill>
                  <a:schemeClr val="tx2">
                    <a:lumMod val="50000"/>
                  </a:schemeClr>
                </a:solidFill>
                <a:effectLst/>
                <a:latin typeface="Andalus" pitchFamily="18" charset="-78"/>
                <a:ea typeface="Times New Roman" pitchFamily="18" charset="0"/>
                <a:cs typeface="Andalus" pitchFamily="18" charset="-78"/>
              </a:rPr>
            </a:br>
            <a:r>
              <a:rPr kumimoji="0" lang="fa-IR" sz="2400" b="0" i="0" u="none" strike="noStrike" cap="none" normalizeH="0" baseline="0" dirty="0" smtClean="0">
                <a:ln>
                  <a:noFill/>
                </a:ln>
                <a:solidFill>
                  <a:schemeClr val="tx2">
                    <a:lumMod val="50000"/>
                  </a:schemeClr>
                </a:solidFill>
                <a:effectLst/>
                <a:latin typeface="Andalus" pitchFamily="18" charset="-78"/>
                <a:ea typeface="Times New Roman" pitchFamily="18" charset="0"/>
                <a:cs typeface="Andalus" pitchFamily="18" charset="-78"/>
              </a:rPr>
              <a:t>۶٫آشپزخانه وانبارها:دربخش شمالی قراردارند</a:t>
            </a:r>
            <a:r>
              <a:rPr kumimoji="0" lang="en-US" sz="2400" b="0" i="0" u="none" strike="noStrike" cap="none" normalizeH="0" baseline="0" dirty="0" smtClean="0">
                <a:ln>
                  <a:noFill/>
                </a:ln>
                <a:solidFill>
                  <a:schemeClr val="tx2">
                    <a:lumMod val="50000"/>
                  </a:schemeClr>
                </a:solidFill>
                <a:effectLst/>
                <a:latin typeface="Andalus" pitchFamily="18" charset="-78"/>
                <a:ea typeface="Times New Roman" pitchFamily="18" charset="0"/>
                <a:cs typeface="Andalus" pitchFamily="18" charset="-78"/>
              </a:rPr>
              <a:t>.</a:t>
            </a:r>
            <a:br>
              <a:rPr kumimoji="0" lang="en-US" sz="2400" b="0" i="0" u="none" strike="noStrike" cap="none" normalizeH="0" baseline="0" dirty="0" smtClean="0">
                <a:ln>
                  <a:noFill/>
                </a:ln>
                <a:solidFill>
                  <a:schemeClr val="tx2">
                    <a:lumMod val="50000"/>
                  </a:schemeClr>
                </a:solidFill>
                <a:effectLst/>
                <a:latin typeface="Andalus" pitchFamily="18" charset="-78"/>
                <a:ea typeface="Times New Roman" pitchFamily="18" charset="0"/>
                <a:cs typeface="Andalus" pitchFamily="18" charset="-78"/>
              </a:rPr>
            </a:br>
            <a:r>
              <a:rPr kumimoji="0" lang="fa-IR" sz="2400" b="0" i="0" u="none" strike="noStrike" cap="none" normalizeH="0" baseline="0" dirty="0" smtClean="0">
                <a:ln>
                  <a:noFill/>
                </a:ln>
                <a:solidFill>
                  <a:schemeClr val="tx2">
                    <a:lumMod val="50000"/>
                  </a:schemeClr>
                </a:solidFill>
                <a:effectLst/>
                <a:latin typeface="Andalus" pitchFamily="18" charset="-78"/>
                <a:ea typeface="Times New Roman" pitchFamily="18" charset="0"/>
                <a:cs typeface="Andalus" pitchFamily="18" charset="-78"/>
              </a:rPr>
              <a:t>۷٫بادگیرها:دردوبخش شمالی وجنوبی قسمت بیرونی می باشد</a:t>
            </a:r>
          </a:p>
          <a:p>
            <a:pPr marL="0" marR="0" lvl="0" indent="0" defTabSz="914400" rtl="0" eaLnBrk="0" fontAlgn="base" latinLnBrk="0" hangingPunct="0">
              <a:lnSpc>
                <a:spcPct val="100000"/>
              </a:lnSpc>
              <a:spcBef>
                <a:spcPct val="0"/>
              </a:spcBef>
              <a:spcAft>
                <a:spcPct val="0"/>
              </a:spcAft>
              <a:buClrTx/>
              <a:buSzTx/>
              <a:buFontTx/>
              <a:buNone/>
              <a:tabLst/>
            </a:pPr>
            <a:r>
              <a:rPr kumimoji="0" lang="fa-IR" sz="1400" b="0" i="0" u="none" strike="noStrike" cap="none" normalizeH="0" baseline="0" dirty="0" smtClean="0">
                <a:ln>
                  <a:noFill/>
                </a:ln>
                <a:solidFill>
                  <a:srgbClr val="000000"/>
                </a:solidFill>
                <a:effectLst/>
                <a:latin typeface="Tahoma" pitchFamily="34" charset="0"/>
                <a:ea typeface="Times New Roman" pitchFamily="18" charset="0"/>
                <a:cs typeface="Tahoma" pitchFamily="34" charset="0"/>
              </a:rPr>
              <a:t>انواع بادگیر: (</a:t>
            </a:r>
            <a:r>
              <a:rPr kumimoji="0" lang="fa-IR" sz="1400" b="0" i="0" u="none" strike="noStrike" cap="none" normalizeH="0" baseline="0" dirty="0" smtClean="0">
                <a:ln>
                  <a:noFill/>
                </a:ln>
                <a:solidFill>
                  <a:srgbClr val="FF0000"/>
                </a:solidFill>
                <a:effectLst/>
                <a:latin typeface="Tahoma" pitchFamily="34" charset="0"/>
                <a:ea typeface="Times New Roman" pitchFamily="18" charset="0"/>
                <a:cs typeface="Tahoma" pitchFamily="34" charset="0"/>
              </a:rPr>
              <a:t>یک سویه-چهارسویه-چندوجهی-مدور-</a:t>
            </a:r>
            <a:r>
              <a:rPr kumimoji="0" lang="fa-IR" sz="1400" b="0" i="0" u="none" strike="noStrike" cap="none" normalizeH="0" baseline="0" dirty="0" smtClean="0">
                <a:ln>
                  <a:noFill/>
                </a:ln>
                <a:solidFill>
                  <a:srgbClr val="000000"/>
                </a:solidFill>
                <a:effectLst/>
                <a:latin typeface="Tahoma" pitchFamily="34" charset="0"/>
                <a:ea typeface="Times New Roman" pitchFamily="18" charset="0"/>
                <a:cs typeface="Tahoma" pitchFamily="34" charset="0"/>
              </a:rPr>
              <a:t>)</a:t>
            </a:r>
            <a:r>
              <a:rPr kumimoji="0" lang="en-US" sz="1100" b="0" i="0" u="none" strike="noStrike" cap="none" normalizeH="0" baseline="0" dirty="0" smtClean="0">
                <a:ln>
                  <a:noFill/>
                </a:ln>
                <a:solidFill>
                  <a:schemeClr val="tx1"/>
                </a:solidFill>
                <a:effectLst/>
                <a:latin typeface="Arial" pitchFamily="34"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5362" name="Rectangle 2"/>
          <p:cNvSpPr>
            <a:spLocks noChangeArrowheads="1"/>
          </p:cNvSpPr>
          <p:nvPr/>
        </p:nvSpPr>
        <p:spPr bwMode="auto">
          <a:xfrm>
            <a:off x="214282" y="785794"/>
            <a:ext cx="3000396"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2400" b="0" i="0" u="none" strike="noStrike" cap="none" normalizeH="0" baseline="0" dirty="0" smtClean="0">
                <a:ln>
                  <a:noFill/>
                </a:ln>
                <a:solidFill>
                  <a:schemeClr val="tx2">
                    <a:lumMod val="50000"/>
                  </a:schemeClr>
                </a:solidFill>
                <a:effectLst/>
                <a:latin typeface="Andalus" pitchFamily="18" charset="-78"/>
                <a:ea typeface="Times New Roman" pitchFamily="18" charset="0"/>
                <a:cs typeface="Andalus" pitchFamily="18" charset="-78"/>
              </a:rPr>
              <a:t>بخش اندرونی</a:t>
            </a:r>
            <a:r>
              <a:rPr kumimoji="0" lang="en-US" sz="2400" b="0" i="0" u="none" strike="noStrike" cap="none" normalizeH="0" baseline="0" dirty="0" smtClean="0">
                <a:ln>
                  <a:noFill/>
                </a:ln>
                <a:solidFill>
                  <a:schemeClr val="tx2">
                    <a:lumMod val="50000"/>
                  </a:schemeClr>
                </a:solidFill>
                <a:effectLst/>
                <a:latin typeface="Andalus" pitchFamily="18" charset="-78"/>
                <a:ea typeface="Times New Roman" pitchFamily="18" charset="0"/>
                <a:cs typeface="Andalus" pitchFamily="18" charset="-78"/>
              </a:rPr>
              <a:t>:</a:t>
            </a:r>
            <a:br>
              <a:rPr kumimoji="0" lang="en-US" sz="2400" b="0" i="0" u="none" strike="noStrike" cap="none" normalizeH="0" baseline="0" dirty="0" smtClean="0">
                <a:ln>
                  <a:noFill/>
                </a:ln>
                <a:solidFill>
                  <a:schemeClr val="tx2">
                    <a:lumMod val="50000"/>
                  </a:schemeClr>
                </a:solidFill>
                <a:effectLst/>
                <a:latin typeface="Andalus" pitchFamily="18" charset="-78"/>
                <a:ea typeface="Times New Roman" pitchFamily="18" charset="0"/>
                <a:cs typeface="Andalus" pitchFamily="18" charset="-78"/>
              </a:rPr>
            </a:br>
            <a:r>
              <a:rPr kumimoji="0" lang="fa-IR" sz="2400" b="0" i="0" u="none" strike="noStrike" cap="none" normalizeH="0" baseline="0" dirty="0" smtClean="0">
                <a:ln>
                  <a:noFill/>
                </a:ln>
                <a:solidFill>
                  <a:schemeClr val="tx2">
                    <a:lumMod val="50000"/>
                  </a:schemeClr>
                </a:solidFill>
                <a:effectLst/>
                <a:latin typeface="Andalus" pitchFamily="18" charset="-78"/>
                <a:ea typeface="Times New Roman" pitchFamily="18" charset="0"/>
                <a:cs typeface="Andalus" pitchFamily="18" charset="-78"/>
              </a:rPr>
              <a:t>۱٫دارای ۹اتاق</a:t>
            </a:r>
            <a:r>
              <a:rPr kumimoji="0" lang="en-US" sz="2400" b="0" i="0" u="none" strike="noStrike" cap="none" normalizeH="0" baseline="0" dirty="0" smtClean="0">
                <a:ln>
                  <a:noFill/>
                </a:ln>
                <a:solidFill>
                  <a:schemeClr val="tx2">
                    <a:lumMod val="50000"/>
                  </a:schemeClr>
                </a:solidFill>
                <a:effectLst/>
                <a:latin typeface="Andalus" pitchFamily="18" charset="-78"/>
                <a:ea typeface="Times New Roman" pitchFamily="18" charset="0"/>
                <a:cs typeface="Andalus" pitchFamily="18" charset="-78"/>
              </a:rPr>
              <a:t/>
            </a:r>
            <a:br>
              <a:rPr kumimoji="0" lang="en-US" sz="2400" b="0" i="0" u="none" strike="noStrike" cap="none" normalizeH="0" baseline="0" dirty="0" smtClean="0">
                <a:ln>
                  <a:noFill/>
                </a:ln>
                <a:solidFill>
                  <a:schemeClr val="tx2">
                    <a:lumMod val="50000"/>
                  </a:schemeClr>
                </a:solidFill>
                <a:effectLst/>
                <a:latin typeface="Andalus" pitchFamily="18" charset="-78"/>
                <a:ea typeface="Times New Roman" pitchFamily="18" charset="0"/>
                <a:cs typeface="Andalus" pitchFamily="18" charset="-78"/>
              </a:rPr>
            </a:br>
            <a:r>
              <a:rPr kumimoji="0" lang="fa-IR" sz="2400" b="0" i="0" u="none" strike="noStrike" cap="none" normalizeH="0" baseline="0" dirty="0" smtClean="0">
                <a:ln>
                  <a:noFill/>
                </a:ln>
                <a:solidFill>
                  <a:schemeClr val="tx2">
                    <a:lumMod val="50000"/>
                  </a:schemeClr>
                </a:solidFill>
                <a:effectLst/>
                <a:latin typeface="Andalus" pitchFamily="18" charset="-78"/>
                <a:ea typeface="Times New Roman" pitchFamily="18" charset="0"/>
                <a:cs typeface="Andalus" pitchFamily="18" charset="-78"/>
              </a:rPr>
              <a:t>۲٫دارای حیاط خلوت واتاق پنج دری ساده،صندوق خانه،اتاق نشیمن ویک سرداب بزرگ دربخش جنوبی آن</a:t>
            </a:r>
            <a:r>
              <a:rPr kumimoji="0" lang="en-US" sz="2400" b="0" i="0" u="none" strike="noStrike" cap="none" normalizeH="0" baseline="0" dirty="0" smtClean="0">
                <a:ln>
                  <a:noFill/>
                </a:ln>
                <a:solidFill>
                  <a:schemeClr val="tx2">
                    <a:lumMod val="50000"/>
                  </a:schemeClr>
                </a:solidFill>
                <a:effectLst/>
                <a:latin typeface="Andalus" pitchFamily="18" charset="-78"/>
                <a:ea typeface="Times New Roman" pitchFamily="18" charset="0"/>
                <a:cs typeface="Andalus" pitchFamily="18" charset="-78"/>
              </a:rPr>
              <a:t/>
            </a:r>
            <a:br>
              <a:rPr kumimoji="0" lang="en-US" sz="2400" b="0" i="0" u="none" strike="noStrike" cap="none" normalizeH="0" baseline="0" dirty="0" smtClean="0">
                <a:ln>
                  <a:noFill/>
                </a:ln>
                <a:solidFill>
                  <a:schemeClr val="tx2">
                    <a:lumMod val="50000"/>
                  </a:schemeClr>
                </a:solidFill>
                <a:effectLst/>
                <a:latin typeface="Andalus" pitchFamily="18" charset="-78"/>
                <a:ea typeface="Times New Roman" pitchFamily="18" charset="0"/>
                <a:cs typeface="Andalus" pitchFamily="18" charset="-78"/>
              </a:rPr>
            </a:br>
            <a:r>
              <a:rPr kumimoji="0" lang="fa-IR" sz="2400" b="0" i="0" u="none" strike="noStrike" cap="none" normalizeH="0" baseline="0" dirty="0" smtClean="0">
                <a:ln>
                  <a:noFill/>
                </a:ln>
                <a:solidFill>
                  <a:schemeClr val="tx2">
                    <a:lumMod val="50000"/>
                  </a:schemeClr>
                </a:solidFill>
                <a:effectLst/>
                <a:latin typeface="Andalus" pitchFamily="18" charset="-78"/>
                <a:ea typeface="Times New Roman" pitchFamily="18" charset="0"/>
                <a:cs typeface="Andalus" pitchFamily="18" charset="-78"/>
              </a:rPr>
              <a:t>۳٫دربخش شمالی شامل حیاط مرکزی-تالارپذیرایی ست</a:t>
            </a:r>
            <a:r>
              <a:rPr kumimoji="0" lang="en-US" sz="2400" b="0" i="0" u="none" strike="noStrike" cap="none" normalizeH="0" baseline="0" dirty="0" smtClean="0">
                <a:ln>
                  <a:noFill/>
                </a:ln>
                <a:solidFill>
                  <a:schemeClr val="tx2">
                    <a:lumMod val="50000"/>
                  </a:schemeClr>
                </a:solidFill>
                <a:effectLst/>
                <a:latin typeface="Andalus" pitchFamily="18" charset="-78"/>
                <a:ea typeface="Times New Roman" pitchFamily="18" charset="0"/>
                <a:cs typeface="Andalus" pitchFamily="18" charset="-78"/>
              </a:rPr>
              <a:t>.</a:t>
            </a:r>
            <a:endParaRPr kumimoji="0" lang="en-US" sz="3200" b="0" i="0" u="none" strike="noStrike" cap="none" normalizeH="0" baseline="0" dirty="0" smtClean="0">
              <a:ln>
                <a:noFill/>
              </a:ln>
              <a:solidFill>
                <a:schemeClr val="tx2">
                  <a:lumMod val="50000"/>
                </a:schemeClr>
              </a:solidFill>
              <a:effectLst/>
              <a:latin typeface="Andalus" pitchFamily="18" charset="-78"/>
              <a:cs typeface="Andalus" pitchFamily="18" charset="-78"/>
            </a:endParaRPr>
          </a:p>
        </p:txBody>
      </p:sp>
      <p:sp>
        <p:nvSpPr>
          <p:cNvPr id="8" name="Equal 7"/>
          <p:cNvSpPr/>
          <p:nvPr/>
        </p:nvSpPr>
        <p:spPr>
          <a:xfrm>
            <a:off x="2500298" y="2428868"/>
            <a:ext cx="5000660" cy="271458"/>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9" name="Equal 8"/>
          <p:cNvSpPr/>
          <p:nvPr/>
        </p:nvSpPr>
        <p:spPr>
          <a:xfrm rot="5400000">
            <a:off x="1064391" y="4007651"/>
            <a:ext cx="5000660" cy="271458"/>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361">
                                            <p:txEl>
                                              <p:pRg st="0" end="0"/>
                                            </p:txEl>
                                          </p:spTgt>
                                        </p:tgtEl>
                                        <p:attrNameLst>
                                          <p:attrName>style.visibility</p:attrName>
                                        </p:attrNameLst>
                                      </p:cBhvr>
                                      <p:to>
                                        <p:strVal val="visible"/>
                                      </p:to>
                                    </p:set>
                                    <p:anim calcmode="lin" valueType="num">
                                      <p:cBhvr additive="base">
                                        <p:cTn id="13" dur="500" fill="hold"/>
                                        <p:tgtEl>
                                          <p:spTgt spid="1536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36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361">
                                            <p:txEl>
                                              <p:pRg st="1" end="1"/>
                                            </p:txEl>
                                          </p:spTgt>
                                        </p:tgtEl>
                                        <p:attrNameLst>
                                          <p:attrName>style.visibility</p:attrName>
                                        </p:attrNameLst>
                                      </p:cBhvr>
                                      <p:to>
                                        <p:strVal val="visible"/>
                                      </p:to>
                                    </p:set>
                                    <p:anim calcmode="lin" valueType="num">
                                      <p:cBhvr additive="base">
                                        <p:cTn id="19" dur="500" fill="hold"/>
                                        <p:tgtEl>
                                          <p:spTgt spid="15361">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36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5362">
                                            <p:txEl>
                                              <p:pRg st="0" end="0"/>
                                            </p:txEl>
                                          </p:spTgt>
                                        </p:tgtEl>
                                        <p:attrNameLst>
                                          <p:attrName>style.visibility</p:attrName>
                                        </p:attrNameLst>
                                      </p:cBhvr>
                                      <p:to>
                                        <p:strVal val="visible"/>
                                      </p:to>
                                    </p:set>
                                    <p:animEffect transition="in" filter="wipe(down)">
                                      <p:cBhvr>
                                        <p:cTn id="25" dur="500"/>
                                        <p:tgtEl>
                                          <p:spTgt spid="1536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15361" grpId="0" build="p"/>
      <p:bldP spid="15362" grpId="0"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ncode_imageresizer_container_8" descr="http://up.naghsh-negar.ir/uploads/99p9rs92bog2ah5lvkjp.jpg"/>
          <p:cNvPicPr/>
          <p:nvPr/>
        </p:nvPicPr>
        <p:blipFill>
          <a:blip r:embed="rId2"/>
          <a:srcRect/>
          <a:stretch>
            <a:fillRect/>
          </a:stretch>
        </p:blipFill>
        <p:spPr bwMode="auto">
          <a:xfrm>
            <a:off x="1071538" y="1500174"/>
            <a:ext cx="7072362" cy="5143536"/>
          </a:xfrm>
          <a:prstGeom prst="rect">
            <a:avLst/>
          </a:prstGeom>
          <a:noFill/>
          <a:ln w="9525">
            <a:noFill/>
            <a:miter lim="800000"/>
            <a:headEnd/>
            <a:tailEnd/>
          </a:ln>
        </p:spPr>
      </p:pic>
      <p:sp>
        <p:nvSpPr>
          <p:cNvPr id="14337" name="Rectangle 1"/>
          <p:cNvSpPr>
            <a:spLocks noChangeArrowheads="1"/>
          </p:cNvSpPr>
          <p:nvPr/>
        </p:nvSpPr>
        <p:spPr bwMode="auto">
          <a:xfrm>
            <a:off x="2143108" y="857232"/>
            <a:ext cx="4500594"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b="0" i="0" u="none" strike="noStrike" cap="none" normalizeH="0" baseline="0" dirty="0" smtClean="0">
                <a:ln>
                  <a:noFill/>
                </a:ln>
                <a:solidFill>
                  <a:schemeClr val="bg2">
                    <a:lumMod val="50000"/>
                  </a:schemeClr>
                </a:solidFill>
                <a:effectLst/>
                <a:latin typeface="Tahoma" pitchFamily="34" charset="0"/>
                <a:ea typeface="Times New Roman" pitchFamily="18" charset="0"/>
                <a:cs typeface="Tahoma" pitchFamily="34" charset="0"/>
              </a:rPr>
              <a:t>بادگیرهای این خانه هشت ضلعی هستند.</a:t>
            </a:r>
            <a:endParaRPr kumimoji="0" lang="fa-IR" sz="2400" b="0" i="0" u="none" strike="noStrike" cap="none" normalizeH="0" baseline="0" dirty="0" smtClean="0">
              <a:ln>
                <a:noFill/>
              </a:ln>
              <a:solidFill>
                <a:schemeClr val="bg2">
                  <a:lumMod val="50000"/>
                </a:schemeClr>
              </a:solidFill>
              <a:effectLst/>
              <a:latin typeface="Arial" pitchFamily="34" charset="0"/>
              <a:cs typeface="Arial" pitchFamily="34" charset="0"/>
            </a:endParaRPr>
          </a:p>
        </p:txBody>
      </p:sp>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4"/>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6" presetClass="emph" presetSubtype="0" fill="hold" grpId="0" nodeType="clickEffect">
                                  <p:stCondLst>
                                    <p:cond delay="0"/>
                                  </p:stCondLst>
                                  <p:childTnLst>
                                    <p:animEffect transition="out" filter="fade">
                                      <p:cBhvr>
                                        <p:cTn id="10" dur="500" tmFilter="0, 0; .2, .5; .8, .5; 1, 0"/>
                                        <p:tgtEl>
                                          <p:spTgt spid="14337"/>
                                        </p:tgtEl>
                                      </p:cBhvr>
                                    </p:animEffect>
                                    <p:animScale>
                                      <p:cBhvr>
                                        <p:cTn id="11" dur="250" autoRev="1" fill="hold"/>
                                        <p:tgtEl>
                                          <p:spTgt spid="1433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1" descr="C:\Users\solaiman\Desktop\ليلي.jpg"/>
          <p:cNvPicPr>
            <a:picLocks noChangeAspect="1" noChangeArrowheads="1"/>
          </p:cNvPicPr>
          <p:nvPr/>
        </p:nvPicPr>
        <p:blipFill>
          <a:blip r:embed="rId2"/>
          <a:srcRect/>
          <a:stretch>
            <a:fillRect/>
          </a:stretch>
        </p:blipFill>
        <p:spPr bwMode="auto">
          <a:xfrm>
            <a:off x="571500" y="771525"/>
            <a:ext cx="8001000" cy="5314950"/>
          </a:xfrm>
          <a:prstGeom prst="rect">
            <a:avLst/>
          </a:prstGeom>
          <a:noFill/>
        </p:spPr>
      </p:pic>
    </p:spTree>
  </p:cSld>
  <p:clrMapOvr>
    <a:masterClrMapping/>
  </p:clrMapOvr>
  <p:transition>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2289"/>
                                        </p:tgtEl>
                                      </p:cBhvr>
                                    </p:animEffect>
                                    <p:animScale>
                                      <p:cBhvr>
                                        <p:cTn id="7" dur="250" autoRev="1" fill="hold"/>
                                        <p:tgtEl>
                                          <p:spTgt spid="1228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خانه تاریخی بروجردی؛ کاشان؛ عکس از حامد احسانی اردکانی">
            <a:hlinkClick r:id="rId2"/>
          </p:cNvPr>
          <p:cNvPicPr/>
          <p:nvPr/>
        </p:nvPicPr>
        <p:blipFill>
          <a:blip r:embed="rId3"/>
          <a:srcRect/>
          <a:stretch>
            <a:fillRect/>
          </a:stretch>
        </p:blipFill>
        <p:spPr bwMode="auto">
          <a:xfrm>
            <a:off x="500034" y="2000240"/>
            <a:ext cx="5214966" cy="4500594"/>
          </a:xfrm>
          <a:prstGeom prst="rect">
            <a:avLst/>
          </a:prstGeom>
          <a:noFill/>
          <a:ln w="9525">
            <a:noFill/>
            <a:miter lim="800000"/>
            <a:headEnd/>
            <a:tailEnd/>
          </a:ln>
        </p:spPr>
      </p:pic>
      <p:pic>
        <p:nvPicPr>
          <p:cNvPr id="5" name="Picture 4" descr="خانه تاریخی بروجردی؛ کاشان؛ عکس از حامد احسانی اردکانی">
            <a:hlinkClick r:id="rId4"/>
          </p:cNvPr>
          <p:cNvPicPr/>
          <p:nvPr/>
        </p:nvPicPr>
        <p:blipFill>
          <a:blip r:embed="rId5"/>
          <a:srcRect/>
          <a:stretch>
            <a:fillRect/>
          </a:stretch>
        </p:blipFill>
        <p:spPr bwMode="auto">
          <a:xfrm>
            <a:off x="5857884" y="1000108"/>
            <a:ext cx="3071834" cy="4976826"/>
          </a:xfrm>
          <a:prstGeom prst="rect">
            <a:avLst/>
          </a:prstGeom>
          <a:noFill/>
          <a:ln w="9525">
            <a:noFill/>
            <a:miter lim="800000"/>
            <a:headEnd/>
            <a:tailEnd/>
          </a:ln>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5"/>
                                        </p:tgtEl>
                                      </p:cBhvr>
                                    </p:animEffect>
                                    <p:animScale>
                                      <p:cBhvr>
                                        <p:cTn id="7" dur="250" autoRev="1" fill="hold"/>
                                        <p:tgtEl>
                                          <p:spTgt spid="5"/>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8" presetClass="emph" presetSubtype="0" fill="hold" nodeType="clickEffect">
                                  <p:stCondLst>
                                    <p:cond delay="0"/>
                                  </p:stCondLst>
                                  <p:childTnLst>
                                    <p:animRot by="21600000">
                                      <p:cBhvr>
                                        <p:cTn id="11" dur="2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ncode_imageresizer_container_1" descr="http://up.naghsh-negar.ir/uploads/a8xoohn1m8c5hi7upfoy.jpg"/>
          <p:cNvPicPr/>
          <p:nvPr/>
        </p:nvPicPr>
        <p:blipFill>
          <a:blip r:embed="rId2"/>
          <a:srcRect/>
          <a:stretch>
            <a:fillRect/>
          </a:stretch>
        </p:blipFill>
        <p:spPr bwMode="auto">
          <a:xfrm>
            <a:off x="1000100" y="857232"/>
            <a:ext cx="6858048" cy="5357849"/>
          </a:xfrm>
          <a:prstGeom prst="rect">
            <a:avLst/>
          </a:prstGeom>
          <a:noFill/>
          <a:ln w="9525">
            <a:noFill/>
            <a:miter lim="800000"/>
            <a:headEnd/>
            <a:tailEnd/>
          </a:ln>
        </p:spPr>
      </p:pic>
    </p:spTree>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ChangeArrowheads="1"/>
          </p:cNvSpPr>
          <p:nvPr/>
        </p:nvSpPr>
        <p:spPr bwMode="auto">
          <a:xfrm>
            <a:off x="285720" y="285728"/>
            <a:ext cx="8143932" cy="54784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1" eaLnBrk="1" fontAlgn="base" latinLnBrk="0" hangingPunct="1">
              <a:lnSpc>
                <a:spcPct val="100000"/>
              </a:lnSpc>
              <a:spcBef>
                <a:spcPct val="0"/>
              </a:spcBef>
              <a:spcAft>
                <a:spcPct val="0"/>
              </a:spcAft>
              <a:buClrTx/>
              <a:buSzTx/>
              <a:buFontTx/>
              <a:buNone/>
              <a:tabLst/>
            </a:pPr>
            <a:r>
              <a:rPr kumimoji="0" lang="fa-IR" sz="1600" b="0" i="0" u="none" strike="noStrike" cap="none" normalizeH="0" baseline="0" dirty="0" smtClean="0">
                <a:ln>
                  <a:noFill/>
                </a:ln>
                <a:solidFill>
                  <a:schemeClr val="tx2">
                    <a:lumMod val="50000"/>
                  </a:schemeClr>
                </a:solidFill>
                <a:effectLst/>
                <a:latin typeface="Tahoma" pitchFamily="34" charset="0"/>
                <a:ea typeface="Times New Roman" pitchFamily="18" charset="0"/>
                <a:cs typeface="Tahoma" pitchFamily="34" charset="0"/>
              </a:rPr>
              <a:t>تامین نوردرخانه بروجردی ها</a:t>
            </a:r>
            <a:r>
              <a:rPr kumimoji="0" lang="en-US" sz="1600" b="0" i="0" u="none" strike="noStrike" cap="none" normalizeH="0" baseline="0" dirty="0" smtClean="0">
                <a:ln>
                  <a:noFill/>
                </a:ln>
                <a:solidFill>
                  <a:schemeClr val="tx2">
                    <a:lumMod val="50000"/>
                  </a:schemeClr>
                </a:solidFill>
                <a:effectLst/>
                <a:latin typeface="Tahoma" pitchFamily="34" charset="0"/>
                <a:ea typeface="Times New Roman" pitchFamily="18" charset="0"/>
                <a:cs typeface="Tahoma" pitchFamily="34" charset="0"/>
              </a:rPr>
              <a:t>:</a:t>
            </a:r>
            <a:br>
              <a:rPr kumimoji="0" lang="en-US" sz="1600" b="0" i="0" u="none" strike="noStrike" cap="none" normalizeH="0" baseline="0" dirty="0" smtClean="0">
                <a:ln>
                  <a:noFill/>
                </a:ln>
                <a:solidFill>
                  <a:schemeClr val="tx2">
                    <a:lumMod val="50000"/>
                  </a:schemeClr>
                </a:solidFill>
                <a:effectLst/>
                <a:latin typeface="Tahoma" pitchFamily="34" charset="0"/>
                <a:ea typeface="Times New Roman" pitchFamily="18" charset="0"/>
                <a:cs typeface="Tahoma" pitchFamily="34" charset="0"/>
              </a:rPr>
            </a:br>
            <a:r>
              <a:rPr kumimoji="0" lang="fa-IR" sz="1600" b="0" i="0" u="none" strike="noStrike" cap="none" normalizeH="0" baseline="0" dirty="0" smtClean="0">
                <a:ln>
                  <a:noFill/>
                </a:ln>
                <a:solidFill>
                  <a:schemeClr val="tx2">
                    <a:lumMod val="50000"/>
                  </a:schemeClr>
                </a:solidFill>
                <a:effectLst/>
                <a:latin typeface="Tahoma" pitchFamily="34" charset="0"/>
                <a:ea typeface="Times New Roman" pitchFamily="18" charset="0"/>
                <a:cs typeface="Tahoma" pitchFamily="34" charset="0"/>
              </a:rPr>
              <a:t>نورهشتی:تعبیه روزنه ای درسقف</a:t>
            </a:r>
            <a:r>
              <a:rPr kumimoji="0" lang="en-US" sz="1600" b="0" i="0" u="none" strike="noStrike" cap="none" normalizeH="0" baseline="0" dirty="0" smtClean="0">
                <a:ln>
                  <a:noFill/>
                </a:ln>
                <a:solidFill>
                  <a:schemeClr val="tx2">
                    <a:lumMod val="50000"/>
                  </a:schemeClr>
                </a:solidFill>
                <a:effectLst/>
                <a:latin typeface="Tahoma" pitchFamily="34" charset="0"/>
                <a:ea typeface="Times New Roman" pitchFamily="18" charset="0"/>
                <a:cs typeface="Tahoma" pitchFamily="34" charset="0"/>
              </a:rPr>
              <a:t/>
            </a:r>
            <a:br>
              <a:rPr kumimoji="0" lang="en-US" sz="1600" b="0" i="0" u="none" strike="noStrike" cap="none" normalizeH="0" baseline="0" dirty="0" smtClean="0">
                <a:ln>
                  <a:noFill/>
                </a:ln>
                <a:solidFill>
                  <a:schemeClr val="tx2">
                    <a:lumMod val="50000"/>
                  </a:schemeClr>
                </a:solidFill>
                <a:effectLst/>
                <a:latin typeface="Tahoma" pitchFamily="34" charset="0"/>
                <a:ea typeface="Times New Roman" pitchFamily="18" charset="0"/>
                <a:cs typeface="Tahoma" pitchFamily="34" charset="0"/>
              </a:rPr>
            </a:br>
            <a:r>
              <a:rPr kumimoji="0" lang="fa-IR" sz="1600" b="0" i="0" u="none" strike="noStrike" cap="none" normalizeH="0" baseline="0" dirty="0" smtClean="0">
                <a:ln>
                  <a:noFill/>
                </a:ln>
                <a:solidFill>
                  <a:schemeClr val="tx2">
                    <a:lumMod val="50000"/>
                  </a:schemeClr>
                </a:solidFill>
                <a:effectLst/>
                <a:latin typeface="Tahoma" pitchFamily="34" charset="0"/>
                <a:ea typeface="Times New Roman" pitchFamily="18" charset="0"/>
                <a:cs typeface="Tahoma" pitchFamily="34" charset="0"/>
              </a:rPr>
              <a:t>نورزیرزمین:دربخشی از دیوارها وزیرایوانهایاطاقچه ها،پنجره های مشبکی وجودداردکه نقش عبورجریان هواراایفا کرده وفضای راهروی زیرزمین را نیزروشن می کند</a:t>
            </a:r>
            <a:r>
              <a:rPr kumimoji="0" lang="en-US" sz="1600" b="0" i="0" u="none" strike="noStrike" cap="none" normalizeH="0" baseline="0" dirty="0" smtClean="0">
                <a:ln>
                  <a:noFill/>
                </a:ln>
                <a:solidFill>
                  <a:schemeClr val="tx2">
                    <a:lumMod val="50000"/>
                  </a:schemeClr>
                </a:solidFill>
                <a:effectLst/>
                <a:latin typeface="Tahoma" pitchFamily="34" charset="0"/>
                <a:ea typeface="Times New Roman" pitchFamily="18" charset="0"/>
                <a:cs typeface="Tahoma" pitchFamily="34" charset="0"/>
              </a:rPr>
              <a:t>.</a:t>
            </a:r>
            <a:br>
              <a:rPr kumimoji="0" lang="en-US" sz="1600" b="0" i="0" u="none" strike="noStrike" cap="none" normalizeH="0" baseline="0" dirty="0" smtClean="0">
                <a:ln>
                  <a:noFill/>
                </a:ln>
                <a:solidFill>
                  <a:schemeClr val="tx2">
                    <a:lumMod val="50000"/>
                  </a:schemeClr>
                </a:solidFill>
                <a:effectLst/>
                <a:latin typeface="Tahoma" pitchFamily="34" charset="0"/>
                <a:ea typeface="Times New Roman" pitchFamily="18" charset="0"/>
                <a:cs typeface="Tahoma" pitchFamily="34" charset="0"/>
              </a:rPr>
            </a:br>
            <a:r>
              <a:rPr kumimoji="0" lang="fa-IR" sz="1600" b="0" i="0" u="none" strike="noStrike" cap="none" normalizeH="0" baseline="0" dirty="0" smtClean="0">
                <a:ln>
                  <a:noFill/>
                </a:ln>
                <a:solidFill>
                  <a:schemeClr val="tx2">
                    <a:lumMod val="50000"/>
                  </a:schemeClr>
                </a:solidFill>
                <a:effectLst/>
                <a:latin typeface="Tahoma" pitchFamily="34" charset="0"/>
                <a:ea typeface="Times New Roman" pitchFamily="18" charset="0"/>
                <a:cs typeface="Tahoma" pitchFamily="34" charset="0"/>
              </a:rPr>
              <a:t>نورآشپزخانه:آشپزخانه وانبارهای خانه درگوشه هاوقسمت هاییازخانه است که نیازبه نوروتهویه درآن جاهااندک است</a:t>
            </a:r>
            <a:r>
              <a:rPr kumimoji="0" lang="en-US" sz="1600" b="0" i="0" u="none" strike="noStrike" cap="none" normalizeH="0" baseline="0" dirty="0" smtClean="0">
                <a:ln>
                  <a:noFill/>
                </a:ln>
                <a:solidFill>
                  <a:schemeClr val="tx2">
                    <a:lumMod val="50000"/>
                  </a:schemeClr>
                </a:solidFill>
                <a:effectLst/>
                <a:latin typeface="Tahoma" pitchFamily="34" charset="0"/>
                <a:ea typeface="Times New Roman" pitchFamily="18" charset="0"/>
                <a:cs typeface="Tahoma" pitchFamily="34" charset="0"/>
              </a:rPr>
              <a:t>.</a:t>
            </a:r>
            <a:br>
              <a:rPr kumimoji="0" lang="en-US" sz="1600" b="0" i="0" u="none" strike="noStrike" cap="none" normalizeH="0" baseline="0" dirty="0" smtClean="0">
                <a:ln>
                  <a:noFill/>
                </a:ln>
                <a:solidFill>
                  <a:schemeClr val="tx2">
                    <a:lumMod val="50000"/>
                  </a:schemeClr>
                </a:solidFill>
                <a:effectLst/>
                <a:latin typeface="Tahoma" pitchFamily="34" charset="0"/>
                <a:ea typeface="Times New Roman" pitchFamily="18" charset="0"/>
                <a:cs typeface="Tahoma" pitchFamily="34" charset="0"/>
              </a:rPr>
            </a:br>
            <a:r>
              <a:rPr kumimoji="0" lang="fa-IR" sz="1600" b="0" i="0" u="none" strike="noStrike" cap="none" normalizeH="0" baseline="0" dirty="0" smtClean="0">
                <a:ln>
                  <a:noFill/>
                </a:ln>
                <a:solidFill>
                  <a:schemeClr val="tx2">
                    <a:lumMod val="50000"/>
                  </a:schemeClr>
                </a:solidFill>
                <a:effectLst/>
                <a:latin typeface="Tahoma" pitchFamily="34" charset="0"/>
                <a:ea typeface="Times New Roman" pitchFamily="18" charset="0"/>
                <a:cs typeface="Tahoma" pitchFamily="34" charset="0"/>
              </a:rPr>
              <a:t>نورتالاراصلی:نوربه وسیله نورگیرفوقانی درسقف تامین می شود</a:t>
            </a:r>
            <a:r>
              <a:rPr kumimoji="0" lang="en-US" sz="1600" b="0" i="0" u="none" strike="noStrike" cap="none" normalizeH="0" baseline="0" dirty="0" smtClean="0">
                <a:ln>
                  <a:noFill/>
                </a:ln>
                <a:solidFill>
                  <a:schemeClr val="tx2">
                    <a:lumMod val="50000"/>
                  </a:schemeClr>
                </a:solidFill>
                <a:effectLst/>
                <a:latin typeface="Tahoma" pitchFamily="34" charset="0"/>
                <a:ea typeface="Times New Roman" pitchFamily="18" charset="0"/>
                <a:cs typeface="Tahoma" pitchFamily="34" charset="0"/>
              </a:rPr>
              <a:t>.</a:t>
            </a:r>
            <a:endParaRPr kumimoji="0" lang="en-US" sz="1200" b="0" i="0" u="none" strike="noStrike" cap="none" normalizeH="0" baseline="0" dirty="0" smtClean="0">
              <a:ln>
                <a:noFill/>
              </a:ln>
              <a:solidFill>
                <a:schemeClr val="tx2">
                  <a:lumMod val="50000"/>
                </a:schemeClr>
              </a:solidFill>
              <a:effectLst/>
              <a:latin typeface="Arial" pitchFamily="34" charset="0"/>
              <a:cs typeface="Arial" pitchFamily="34" charset="0"/>
            </a:endParaRPr>
          </a:p>
          <a:p>
            <a:pPr marL="0" marR="0" lvl="0" indent="0" defTabSz="914400" rtl="1" eaLnBrk="0" fontAlgn="base" latinLnBrk="0" hangingPunct="0">
              <a:lnSpc>
                <a:spcPct val="100000"/>
              </a:lnSpc>
              <a:spcBef>
                <a:spcPct val="0"/>
              </a:spcBef>
              <a:spcAft>
                <a:spcPct val="0"/>
              </a:spcAft>
              <a:buClrTx/>
              <a:buSzTx/>
              <a:buFontTx/>
              <a:buNone/>
              <a:tabLst/>
            </a:pPr>
            <a:r>
              <a:rPr kumimoji="0" lang="fa-IR" sz="1600" b="0" i="0" u="none" strike="noStrike" cap="none" normalizeH="0" baseline="0" dirty="0" smtClean="0">
                <a:ln>
                  <a:noFill/>
                </a:ln>
                <a:solidFill>
                  <a:schemeClr val="tx2">
                    <a:lumMod val="50000"/>
                  </a:schemeClr>
                </a:solidFill>
                <a:effectLst/>
                <a:latin typeface="Tahoma" pitchFamily="34" charset="0"/>
                <a:ea typeface="Times New Roman" pitchFamily="18" charset="0"/>
                <a:cs typeface="Tahoma" pitchFamily="34" charset="0"/>
              </a:rPr>
              <a:t>مصالح مورد استفاده درخانه بروجردی ها</a:t>
            </a:r>
            <a:r>
              <a:rPr kumimoji="0" lang="en-US" sz="1600" b="0" i="0" u="none" strike="noStrike" cap="none" normalizeH="0" baseline="0" dirty="0" smtClean="0">
                <a:ln>
                  <a:noFill/>
                </a:ln>
                <a:solidFill>
                  <a:schemeClr val="tx2">
                    <a:lumMod val="50000"/>
                  </a:schemeClr>
                </a:solidFill>
                <a:effectLst/>
                <a:latin typeface="Tahoma" pitchFamily="34" charset="0"/>
                <a:ea typeface="Times New Roman" pitchFamily="18" charset="0"/>
                <a:cs typeface="Tahoma" pitchFamily="34" charset="0"/>
              </a:rPr>
              <a:t>:</a:t>
            </a:r>
            <a:br>
              <a:rPr kumimoji="0" lang="en-US" sz="1600" b="0" i="0" u="none" strike="noStrike" cap="none" normalizeH="0" baseline="0" dirty="0" smtClean="0">
                <a:ln>
                  <a:noFill/>
                </a:ln>
                <a:solidFill>
                  <a:schemeClr val="tx2">
                    <a:lumMod val="50000"/>
                  </a:schemeClr>
                </a:solidFill>
                <a:effectLst/>
                <a:latin typeface="Tahoma" pitchFamily="34" charset="0"/>
                <a:ea typeface="Times New Roman" pitchFamily="18" charset="0"/>
                <a:cs typeface="Tahoma" pitchFamily="34" charset="0"/>
              </a:rPr>
            </a:br>
            <a:r>
              <a:rPr kumimoji="0" lang="fa-IR" sz="1600" b="0" i="0" u="none" strike="noStrike" cap="none" normalizeH="0" baseline="0" dirty="0" smtClean="0">
                <a:ln>
                  <a:noFill/>
                </a:ln>
                <a:solidFill>
                  <a:schemeClr val="tx2">
                    <a:lumMod val="50000"/>
                  </a:schemeClr>
                </a:solidFill>
                <a:effectLst/>
                <a:latin typeface="Tahoma" pitchFamily="34" charset="0"/>
                <a:ea typeface="Times New Roman" pitchFamily="18" charset="0"/>
                <a:cs typeface="Tahoma" pitchFamily="34" charset="0"/>
              </a:rPr>
              <a:t>آجر-کاشی-سیم گل-گچ ورنگ درتزیینات</a:t>
            </a:r>
            <a:r>
              <a:rPr kumimoji="0" lang="en-US" sz="1600" b="0" i="0" u="none" strike="noStrike" cap="none" normalizeH="0" baseline="0" dirty="0" smtClean="0">
                <a:ln>
                  <a:noFill/>
                </a:ln>
                <a:solidFill>
                  <a:schemeClr val="tx2">
                    <a:lumMod val="50000"/>
                  </a:schemeClr>
                </a:solidFill>
                <a:effectLst/>
                <a:latin typeface="Tahoma" pitchFamily="34" charset="0"/>
                <a:ea typeface="Times New Roman" pitchFamily="18" charset="0"/>
                <a:cs typeface="Tahoma" pitchFamily="34" charset="0"/>
              </a:rPr>
              <a:t/>
            </a:r>
            <a:br>
              <a:rPr kumimoji="0" lang="en-US" sz="1600" b="0" i="0" u="none" strike="noStrike" cap="none" normalizeH="0" baseline="0" dirty="0" smtClean="0">
                <a:ln>
                  <a:noFill/>
                </a:ln>
                <a:solidFill>
                  <a:schemeClr val="tx2">
                    <a:lumMod val="50000"/>
                  </a:schemeClr>
                </a:solidFill>
                <a:effectLst/>
                <a:latin typeface="Tahoma" pitchFamily="34" charset="0"/>
                <a:ea typeface="Times New Roman" pitchFamily="18" charset="0"/>
                <a:cs typeface="Tahoma" pitchFamily="34" charset="0"/>
              </a:rPr>
            </a:br>
            <a:r>
              <a:rPr kumimoji="0" lang="en-US" sz="1600" b="0" i="0" u="none" strike="noStrike" cap="none" normalizeH="0" baseline="0" dirty="0" smtClean="0">
                <a:ln>
                  <a:noFill/>
                </a:ln>
                <a:solidFill>
                  <a:schemeClr val="tx2">
                    <a:lumMod val="50000"/>
                  </a:schemeClr>
                </a:solidFill>
                <a:effectLst/>
                <a:latin typeface="Tahoma" pitchFamily="34" charset="0"/>
                <a:ea typeface="Times New Roman" pitchFamily="18" charset="0"/>
                <a:cs typeface="Tahoma" pitchFamily="34" charset="0"/>
              </a:rPr>
              <a:t>*</a:t>
            </a:r>
            <a:r>
              <a:rPr kumimoji="0" lang="fa-IR" sz="1600" b="0" i="0" u="none" strike="noStrike" cap="none" normalizeH="0" baseline="0" dirty="0" smtClean="0">
                <a:ln>
                  <a:noFill/>
                </a:ln>
                <a:solidFill>
                  <a:schemeClr val="tx2">
                    <a:lumMod val="50000"/>
                  </a:schemeClr>
                </a:solidFill>
                <a:effectLst/>
                <a:latin typeface="Tahoma" pitchFamily="34" charset="0"/>
                <a:ea typeface="Times New Roman" pitchFamily="18" charset="0"/>
                <a:cs typeface="Tahoma" pitchFamily="34" charset="0"/>
              </a:rPr>
              <a:t>آجر:کف فرش حیاط-اتاق ها-راهروها</a:t>
            </a:r>
            <a:r>
              <a:rPr kumimoji="0" lang="en-US" sz="1600" b="0" i="0" u="none" strike="noStrike" cap="none" normalizeH="0" baseline="0" dirty="0" smtClean="0">
                <a:ln>
                  <a:noFill/>
                </a:ln>
                <a:solidFill>
                  <a:schemeClr val="tx2">
                    <a:lumMod val="50000"/>
                  </a:schemeClr>
                </a:solidFill>
                <a:effectLst/>
                <a:latin typeface="Tahoma" pitchFamily="34" charset="0"/>
                <a:ea typeface="Times New Roman" pitchFamily="18" charset="0"/>
                <a:cs typeface="Tahoma" pitchFamily="34" charset="0"/>
              </a:rPr>
              <a:t>-</a:t>
            </a:r>
            <a:br>
              <a:rPr kumimoji="0" lang="en-US" sz="1600" b="0" i="0" u="none" strike="noStrike" cap="none" normalizeH="0" baseline="0" dirty="0" smtClean="0">
                <a:ln>
                  <a:noFill/>
                </a:ln>
                <a:solidFill>
                  <a:schemeClr val="tx2">
                    <a:lumMod val="50000"/>
                  </a:schemeClr>
                </a:solidFill>
                <a:effectLst/>
                <a:latin typeface="Tahoma" pitchFamily="34" charset="0"/>
                <a:ea typeface="Times New Roman" pitchFamily="18" charset="0"/>
                <a:cs typeface="Tahoma" pitchFamily="34" charset="0"/>
              </a:rPr>
            </a:br>
            <a:r>
              <a:rPr kumimoji="0" lang="en-US" sz="1600" b="0" i="0" u="none" strike="noStrike" cap="none" normalizeH="0" baseline="0" dirty="0" smtClean="0">
                <a:ln>
                  <a:noFill/>
                </a:ln>
                <a:solidFill>
                  <a:schemeClr val="tx2">
                    <a:lumMod val="50000"/>
                  </a:schemeClr>
                </a:solidFill>
                <a:effectLst/>
                <a:latin typeface="Tahoma" pitchFamily="34" charset="0"/>
                <a:ea typeface="Times New Roman" pitchFamily="18" charset="0"/>
                <a:cs typeface="Tahoma" pitchFamily="34" charset="0"/>
              </a:rPr>
              <a:t>*</a:t>
            </a:r>
            <a:r>
              <a:rPr kumimoji="0" lang="fa-IR" sz="1600" b="0" i="0" u="none" strike="noStrike" cap="none" normalizeH="0" baseline="0" dirty="0" smtClean="0">
                <a:ln>
                  <a:noFill/>
                </a:ln>
                <a:solidFill>
                  <a:schemeClr val="tx2">
                    <a:lumMod val="50000"/>
                  </a:schemeClr>
                </a:solidFill>
                <a:effectLst/>
                <a:latin typeface="Tahoma" pitchFamily="34" charset="0"/>
                <a:ea typeface="Times New Roman" pitchFamily="18" charset="0"/>
                <a:cs typeface="Tahoma" pitchFamily="34" charset="0"/>
              </a:rPr>
              <a:t>کاهگل وسیم گل:پوشش دیوارهای بیرونی</a:t>
            </a:r>
            <a:r>
              <a:rPr kumimoji="0" lang="en-US" sz="1600" b="0" i="0" u="none" strike="noStrike" cap="none" normalizeH="0" baseline="0" dirty="0" smtClean="0">
                <a:ln>
                  <a:noFill/>
                </a:ln>
                <a:solidFill>
                  <a:schemeClr val="tx2">
                    <a:lumMod val="50000"/>
                  </a:schemeClr>
                </a:solidFill>
                <a:effectLst/>
                <a:latin typeface="Tahoma" pitchFamily="34" charset="0"/>
                <a:ea typeface="Times New Roman" pitchFamily="18" charset="0"/>
                <a:cs typeface="Tahoma" pitchFamily="34" charset="0"/>
              </a:rPr>
              <a:t/>
            </a:r>
            <a:br>
              <a:rPr kumimoji="0" lang="en-US" sz="1600" b="0" i="0" u="none" strike="noStrike" cap="none" normalizeH="0" baseline="0" dirty="0" smtClean="0">
                <a:ln>
                  <a:noFill/>
                </a:ln>
                <a:solidFill>
                  <a:schemeClr val="tx2">
                    <a:lumMod val="50000"/>
                  </a:schemeClr>
                </a:solidFill>
                <a:effectLst/>
                <a:latin typeface="Tahoma" pitchFamily="34" charset="0"/>
                <a:ea typeface="Times New Roman" pitchFamily="18" charset="0"/>
                <a:cs typeface="Tahoma" pitchFamily="34" charset="0"/>
              </a:rPr>
            </a:br>
            <a:r>
              <a:rPr kumimoji="0" lang="en-US" sz="1600" b="0" i="0" u="none" strike="noStrike" cap="none" normalizeH="0" baseline="0" dirty="0" smtClean="0">
                <a:ln>
                  <a:noFill/>
                </a:ln>
                <a:solidFill>
                  <a:schemeClr val="tx2">
                    <a:lumMod val="50000"/>
                  </a:schemeClr>
                </a:solidFill>
                <a:effectLst/>
                <a:latin typeface="Tahoma" pitchFamily="34" charset="0"/>
                <a:ea typeface="Times New Roman" pitchFamily="18" charset="0"/>
                <a:cs typeface="Tahoma" pitchFamily="34" charset="0"/>
              </a:rPr>
              <a:t>*</a:t>
            </a:r>
            <a:r>
              <a:rPr kumimoji="0" lang="fa-IR" sz="1600" b="0" i="0" u="none" strike="noStrike" cap="none" normalizeH="0" baseline="0" dirty="0" smtClean="0">
                <a:ln>
                  <a:noFill/>
                </a:ln>
                <a:solidFill>
                  <a:schemeClr val="tx2">
                    <a:lumMod val="50000"/>
                  </a:schemeClr>
                </a:solidFill>
                <a:effectLst/>
                <a:latin typeface="Tahoma" pitchFamily="34" charset="0"/>
                <a:ea typeface="Times New Roman" pitchFamily="18" charset="0"/>
                <a:cs typeface="Tahoma" pitchFamily="34" charset="0"/>
              </a:rPr>
              <a:t>گچ: پوشش داخلی بعضی اتاقها</a:t>
            </a:r>
            <a:r>
              <a:rPr kumimoji="0" lang="en-US" sz="1600" b="0" i="0" u="none" strike="noStrike" cap="none" normalizeH="0" baseline="0" dirty="0" smtClean="0">
                <a:ln>
                  <a:noFill/>
                </a:ln>
                <a:solidFill>
                  <a:schemeClr val="tx2">
                    <a:lumMod val="50000"/>
                  </a:schemeClr>
                </a:solidFill>
                <a:effectLst/>
                <a:latin typeface="Tahoma" pitchFamily="34" charset="0"/>
                <a:ea typeface="Times New Roman" pitchFamily="18" charset="0"/>
                <a:cs typeface="Tahoma" pitchFamily="34" charset="0"/>
              </a:rPr>
              <a:t/>
            </a:r>
            <a:br>
              <a:rPr kumimoji="0" lang="en-US" sz="1600" b="0" i="0" u="none" strike="noStrike" cap="none" normalizeH="0" baseline="0" dirty="0" smtClean="0">
                <a:ln>
                  <a:noFill/>
                </a:ln>
                <a:solidFill>
                  <a:schemeClr val="tx2">
                    <a:lumMod val="50000"/>
                  </a:schemeClr>
                </a:solidFill>
                <a:effectLst/>
                <a:latin typeface="Tahoma" pitchFamily="34" charset="0"/>
                <a:ea typeface="Times New Roman" pitchFamily="18" charset="0"/>
                <a:cs typeface="Tahoma" pitchFamily="34" charset="0"/>
              </a:rPr>
            </a:br>
            <a:r>
              <a:rPr kumimoji="0" lang="en-US" sz="1600" b="0" i="0" u="none" strike="noStrike" cap="none" normalizeH="0" baseline="0" dirty="0" smtClean="0">
                <a:ln>
                  <a:noFill/>
                </a:ln>
                <a:solidFill>
                  <a:schemeClr val="tx2">
                    <a:lumMod val="50000"/>
                  </a:schemeClr>
                </a:solidFill>
                <a:effectLst/>
                <a:latin typeface="Tahoma" pitchFamily="34" charset="0"/>
                <a:ea typeface="Times New Roman" pitchFamily="18" charset="0"/>
                <a:cs typeface="Tahoma" pitchFamily="34" charset="0"/>
              </a:rPr>
              <a:t>*</a:t>
            </a:r>
            <a:r>
              <a:rPr kumimoji="0" lang="fa-IR" sz="1600" b="0" i="0" u="none" strike="noStrike" cap="none" normalizeH="0" baseline="0" dirty="0" smtClean="0">
                <a:ln>
                  <a:noFill/>
                </a:ln>
                <a:solidFill>
                  <a:schemeClr val="tx2">
                    <a:lumMod val="50000"/>
                  </a:schemeClr>
                </a:solidFill>
                <a:effectLst/>
                <a:latin typeface="Tahoma" pitchFamily="34" charset="0"/>
                <a:ea typeface="Times New Roman" pitchFamily="18" charset="0"/>
                <a:cs typeface="Tahoma" pitchFamily="34" charset="0"/>
              </a:rPr>
              <a:t>رنگ روغن:پوشش تالاراصلی</a:t>
            </a:r>
            <a:r>
              <a:rPr kumimoji="0" lang="en-US" sz="1600" b="0" i="0" u="none" strike="noStrike" cap="none" normalizeH="0" baseline="0" dirty="0" smtClean="0">
                <a:ln>
                  <a:noFill/>
                </a:ln>
                <a:solidFill>
                  <a:schemeClr val="tx2">
                    <a:lumMod val="50000"/>
                  </a:schemeClr>
                </a:solidFill>
                <a:effectLst/>
                <a:latin typeface="Tahoma" pitchFamily="34" charset="0"/>
                <a:ea typeface="Times New Roman" pitchFamily="18" charset="0"/>
                <a:cs typeface="Tahoma" pitchFamily="34" charset="0"/>
              </a:rPr>
              <a:t/>
            </a:r>
            <a:br>
              <a:rPr kumimoji="0" lang="en-US" sz="1600" b="0" i="0" u="none" strike="noStrike" cap="none" normalizeH="0" baseline="0" dirty="0" smtClean="0">
                <a:ln>
                  <a:noFill/>
                </a:ln>
                <a:solidFill>
                  <a:schemeClr val="tx2">
                    <a:lumMod val="50000"/>
                  </a:schemeClr>
                </a:solidFill>
                <a:effectLst/>
                <a:latin typeface="Tahoma" pitchFamily="34" charset="0"/>
                <a:ea typeface="Times New Roman" pitchFamily="18" charset="0"/>
                <a:cs typeface="Tahoma" pitchFamily="34" charset="0"/>
              </a:rPr>
            </a:br>
            <a:r>
              <a:rPr kumimoji="0" lang="fa-IR" sz="1600" b="0" i="0" u="none" strike="noStrike" cap="none" normalizeH="0" baseline="0" dirty="0" smtClean="0">
                <a:ln>
                  <a:noFill/>
                </a:ln>
                <a:solidFill>
                  <a:schemeClr val="tx2">
                    <a:lumMod val="50000"/>
                  </a:schemeClr>
                </a:solidFill>
                <a:effectLst/>
                <a:latin typeface="Tahoma" pitchFamily="34" charset="0"/>
                <a:ea typeface="Times New Roman" pitchFamily="18" charset="0"/>
                <a:cs typeface="Tahoma" pitchFamily="34" charset="0"/>
              </a:rPr>
              <a:t>همچنین این بنادارای تزیینات اندک کاشی،آجرچینی ساده،گچبری های زیباونفیس ونقاشی ورنگ آمیزی دربخش بیرونی وتزیینات آینه کاری دربخش اندرونی می باشد</a:t>
            </a:r>
            <a:r>
              <a:rPr kumimoji="0" lang="en-US" sz="1600" b="0" i="0" u="none" strike="noStrike" cap="none" normalizeH="0" baseline="0" dirty="0" smtClean="0">
                <a:ln>
                  <a:noFill/>
                </a:ln>
                <a:solidFill>
                  <a:schemeClr val="tx2">
                    <a:lumMod val="50000"/>
                  </a:schemeClr>
                </a:solidFill>
                <a:effectLst/>
                <a:latin typeface="Tahoma" pitchFamily="34" charset="0"/>
                <a:ea typeface="Times New Roman" pitchFamily="18" charset="0"/>
                <a:cs typeface="Tahoma" pitchFamily="34" charset="0"/>
              </a:rPr>
              <a:t>.</a:t>
            </a:r>
            <a:endParaRPr kumimoji="0" lang="fa-IR" sz="1600" b="0" i="0" u="none" strike="noStrike" cap="none" normalizeH="0" baseline="0" dirty="0" smtClean="0">
              <a:ln>
                <a:noFill/>
              </a:ln>
              <a:solidFill>
                <a:schemeClr val="tx2">
                  <a:lumMod val="50000"/>
                </a:schemeClr>
              </a:solidFill>
              <a:effectLst/>
              <a:latin typeface="Tahoma" pitchFamily="34" charset="0"/>
              <a:ea typeface="Times New Roman" pitchFamily="18" charset="0"/>
              <a:cs typeface="Tahoma"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fa-IR" sz="1600" b="0" i="0" u="none" strike="noStrike" cap="none" normalizeH="0" baseline="0" dirty="0" smtClean="0">
                <a:ln>
                  <a:noFill/>
                </a:ln>
                <a:solidFill>
                  <a:schemeClr val="tx2">
                    <a:lumMod val="50000"/>
                  </a:schemeClr>
                </a:solidFill>
                <a:effectLst/>
                <a:latin typeface="Tahoma" pitchFamily="34" charset="0"/>
                <a:ea typeface="Times New Roman" pitchFamily="18" charset="0"/>
                <a:cs typeface="Tahoma" pitchFamily="34" charset="0"/>
              </a:rPr>
              <a:t/>
            </a:r>
            <a:br>
              <a:rPr kumimoji="0" lang="fa-IR" sz="1600" b="0" i="0" u="none" strike="noStrike" cap="none" normalizeH="0" baseline="0" dirty="0" smtClean="0">
                <a:ln>
                  <a:noFill/>
                </a:ln>
                <a:solidFill>
                  <a:schemeClr val="tx2">
                    <a:lumMod val="50000"/>
                  </a:schemeClr>
                </a:solidFill>
                <a:effectLst/>
                <a:latin typeface="Tahoma" pitchFamily="34" charset="0"/>
                <a:ea typeface="Times New Roman" pitchFamily="18" charset="0"/>
                <a:cs typeface="Tahoma" pitchFamily="34" charset="0"/>
              </a:rPr>
            </a:br>
            <a:r>
              <a:rPr kumimoji="0" lang="fa-IR" sz="1600" b="0" i="0" u="none" strike="noStrike" cap="none" normalizeH="0" baseline="0" dirty="0" smtClean="0">
                <a:ln>
                  <a:noFill/>
                </a:ln>
                <a:solidFill>
                  <a:schemeClr val="tx2">
                    <a:lumMod val="50000"/>
                  </a:schemeClr>
                </a:solidFill>
                <a:effectLst/>
                <a:latin typeface="Tahoma" pitchFamily="34" charset="0"/>
                <a:ea typeface="Times New Roman" pitchFamily="18" charset="0"/>
                <a:cs typeface="Tahoma" pitchFamily="34" charset="0"/>
              </a:rPr>
              <a:t/>
            </a:r>
            <a:br>
              <a:rPr kumimoji="0" lang="fa-IR" sz="1600" b="0" i="0" u="none" strike="noStrike" cap="none" normalizeH="0" baseline="0" dirty="0" smtClean="0">
                <a:ln>
                  <a:noFill/>
                </a:ln>
                <a:solidFill>
                  <a:schemeClr val="tx2">
                    <a:lumMod val="50000"/>
                  </a:schemeClr>
                </a:solidFill>
                <a:effectLst/>
                <a:latin typeface="Tahoma" pitchFamily="34" charset="0"/>
                <a:ea typeface="Times New Roman" pitchFamily="18" charset="0"/>
                <a:cs typeface="Tahoma" pitchFamily="34" charset="0"/>
              </a:rPr>
            </a:br>
            <a:r>
              <a:rPr kumimoji="0" lang="fa-IR" sz="1600" b="0" i="0" u="none" strike="noStrike" cap="none" normalizeH="0" baseline="0" dirty="0" smtClean="0">
                <a:ln>
                  <a:noFill/>
                </a:ln>
                <a:solidFill>
                  <a:schemeClr val="tx2">
                    <a:lumMod val="50000"/>
                  </a:schemeClr>
                </a:solidFill>
                <a:effectLst/>
                <a:latin typeface="Tahoma" pitchFamily="34" charset="0"/>
                <a:ea typeface="Times New Roman" pitchFamily="18" charset="0"/>
                <a:cs typeface="Tahoma" pitchFamily="34" charset="0"/>
              </a:rPr>
              <a:t>به طور کلی خانه بروجردی ها از نظر طرح و معماری، قدمت، تزئینات و نقاشی گچبری در زمره نفیس ترین آثار تاریخی کشور قرار دارد که بخش بیرونی آن در سال ۱۳۵۳ </a:t>
            </a:r>
            <a:r>
              <a:rPr kumimoji="0" lang="fa-IR" sz="1400" b="0" i="0" u="none" strike="noStrike" cap="none" normalizeH="0" baseline="0" dirty="0" smtClean="0">
                <a:ln>
                  <a:noFill/>
                </a:ln>
                <a:solidFill>
                  <a:schemeClr val="tx2">
                    <a:lumMod val="50000"/>
                  </a:schemeClr>
                </a:solidFill>
                <a:effectLst/>
                <a:latin typeface="Tahoma" pitchFamily="34" charset="0"/>
                <a:ea typeface="Times New Roman" pitchFamily="18" charset="0"/>
                <a:cs typeface="Tahoma" pitchFamily="34" charset="0"/>
              </a:rPr>
              <a:t>توسط دولت خریداری و با شماره ۱۰۸۲ در فهرست آثار ملی ایران به ثبت رسیده است.</a:t>
            </a:r>
            <a:br>
              <a:rPr kumimoji="0" lang="fa-IR" sz="1400" b="0" i="0" u="none" strike="noStrike" cap="none" normalizeH="0" baseline="0" dirty="0" smtClean="0">
                <a:ln>
                  <a:noFill/>
                </a:ln>
                <a:solidFill>
                  <a:schemeClr val="tx2">
                    <a:lumMod val="50000"/>
                  </a:schemeClr>
                </a:solidFill>
                <a:effectLst/>
                <a:latin typeface="Tahoma" pitchFamily="34" charset="0"/>
                <a:ea typeface="Times New Roman" pitchFamily="18" charset="0"/>
                <a:cs typeface="Tahoma" pitchFamily="34" charset="0"/>
              </a:rPr>
            </a:br>
            <a:r>
              <a:rPr kumimoji="0" lang="fa-IR" sz="1400" b="0" i="0" u="none" strike="noStrike" cap="none" normalizeH="0" baseline="0" dirty="0" smtClean="0">
                <a:ln>
                  <a:noFill/>
                </a:ln>
                <a:solidFill>
                  <a:srgbClr val="000000"/>
                </a:solidFill>
                <a:effectLst/>
                <a:latin typeface="Tahoma" pitchFamily="34" charset="0"/>
                <a:ea typeface="Times New Roman" pitchFamily="18" charset="0"/>
                <a:cs typeface="Tahoma" pitchFamily="34" charset="0"/>
              </a:rPr>
              <a:t/>
            </a:r>
            <a:br>
              <a:rPr kumimoji="0" lang="fa-IR" sz="1400" b="0" i="0" u="none" strike="noStrike" cap="none" normalizeH="0" baseline="0" dirty="0" smtClean="0">
                <a:ln>
                  <a:noFill/>
                </a:ln>
                <a:solidFill>
                  <a:srgbClr val="000000"/>
                </a:solidFill>
                <a:effectLst/>
                <a:latin typeface="Tahoma" pitchFamily="34" charset="0"/>
                <a:ea typeface="Times New Roman" pitchFamily="18" charset="0"/>
                <a:cs typeface="Tahoma" pitchFamily="34" charset="0"/>
              </a:rPr>
            </a:br>
            <a:endParaRPr kumimoji="0" lang="fa-I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313">
                                            <p:txEl>
                                              <p:pRg st="0" end="0"/>
                                            </p:txEl>
                                          </p:spTgt>
                                        </p:tgtEl>
                                        <p:attrNameLst>
                                          <p:attrName>style.visibility</p:attrName>
                                        </p:attrNameLst>
                                      </p:cBhvr>
                                      <p:to>
                                        <p:strVal val="visible"/>
                                      </p:to>
                                    </p:set>
                                    <p:anim calcmode="lin" valueType="num">
                                      <p:cBhvr additive="base">
                                        <p:cTn id="7" dur="500" fill="hold"/>
                                        <p:tgtEl>
                                          <p:spTgt spid="1331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3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313">
                                            <p:txEl>
                                              <p:pRg st="1" end="1"/>
                                            </p:txEl>
                                          </p:spTgt>
                                        </p:tgtEl>
                                        <p:attrNameLst>
                                          <p:attrName>style.visibility</p:attrName>
                                        </p:attrNameLst>
                                      </p:cBhvr>
                                      <p:to>
                                        <p:strVal val="visible"/>
                                      </p:to>
                                    </p:set>
                                    <p:anim calcmode="lin" valueType="num">
                                      <p:cBhvr additive="base">
                                        <p:cTn id="13" dur="500" fill="hold"/>
                                        <p:tgtEl>
                                          <p:spTgt spid="1331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31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313">
                                            <p:txEl>
                                              <p:pRg st="2" end="2"/>
                                            </p:txEl>
                                          </p:spTgt>
                                        </p:tgtEl>
                                        <p:attrNameLst>
                                          <p:attrName>style.visibility</p:attrName>
                                        </p:attrNameLst>
                                      </p:cBhvr>
                                      <p:to>
                                        <p:strVal val="visible"/>
                                      </p:to>
                                    </p:set>
                                    <p:anim calcmode="lin" valueType="num">
                                      <p:cBhvr additive="base">
                                        <p:cTn id="19" dur="500" fill="hold"/>
                                        <p:tgtEl>
                                          <p:spTgt spid="1331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31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1" descr="C:\Users\solaiman\Desktop\boroojerdiha-1.jpg"/>
          <p:cNvPicPr>
            <a:picLocks noChangeAspect="1" noChangeArrowheads="1"/>
          </p:cNvPicPr>
          <p:nvPr/>
        </p:nvPicPr>
        <p:blipFill>
          <a:blip r:embed="rId2"/>
          <a:srcRect/>
          <a:stretch>
            <a:fillRect/>
          </a:stretch>
        </p:blipFill>
        <p:spPr bwMode="auto">
          <a:xfrm>
            <a:off x="285720" y="214290"/>
            <a:ext cx="4267200" cy="3228975"/>
          </a:xfrm>
          <a:prstGeom prst="rect">
            <a:avLst/>
          </a:prstGeom>
          <a:noFill/>
        </p:spPr>
      </p:pic>
      <p:pic>
        <p:nvPicPr>
          <p:cNvPr id="6146" name="Picture 2" descr="C:\Users\solaiman\Desktop\يبيب.bmp"/>
          <p:cNvPicPr>
            <a:picLocks noChangeAspect="1" noChangeArrowheads="1"/>
          </p:cNvPicPr>
          <p:nvPr/>
        </p:nvPicPr>
        <p:blipFill>
          <a:blip r:embed="rId3"/>
          <a:srcRect/>
          <a:stretch>
            <a:fillRect/>
          </a:stretch>
        </p:blipFill>
        <p:spPr bwMode="auto">
          <a:xfrm>
            <a:off x="3833806" y="3071810"/>
            <a:ext cx="4762507" cy="3571880"/>
          </a:xfrm>
          <a:prstGeom prst="rect">
            <a:avLst/>
          </a:prstGeom>
          <a:noFill/>
        </p:spPr>
      </p:pic>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5"/>
                                        </p:tgtEl>
                                        <p:attrNameLst>
                                          <p:attrName>style.visibility</p:attrName>
                                        </p:attrNameLst>
                                      </p:cBhvr>
                                      <p:to>
                                        <p:strVal val="visible"/>
                                      </p:to>
                                    </p:set>
                                    <p:animEffect transition="in" filter="fade">
                                      <p:cBhvr>
                                        <p:cTn id="7" dur="2000"/>
                                        <p:tgtEl>
                                          <p:spTgt spid="614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6146"/>
                                        </p:tgtEl>
                                        <p:attrNameLst>
                                          <p:attrName>style.visibility</p:attrName>
                                        </p:attrNameLst>
                                      </p:cBhvr>
                                      <p:to>
                                        <p:strVal val="visible"/>
                                      </p:to>
                                    </p:set>
                                    <p:animEffect transition="in" filter="box(in)">
                                      <p:cBhvr>
                                        <p:cTn id="12"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1" descr="C:\Users\solaiman\Desktop\image-E0F2_4DA88365.jpg"/>
          <p:cNvPicPr>
            <a:picLocks noChangeAspect="1" noChangeArrowheads="1"/>
          </p:cNvPicPr>
          <p:nvPr/>
        </p:nvPicPr>
        <p:blipFill>
          <a:blip r:embed="rId2"/>
          <a:srcRect/>
          <a:stretch>
            <a:fillRect/>
          </a:stretch>
        </p:blipFill>
        <p:spPr bwMode="auto">
          <a:xfrm>
            <a:off x="1571604" y="1214422"/>
            <a:ext cx="6139384" cy="4610119"/>
          </a:xfrm>
          <a:prstGeom prst="rect">
            <a:avLst/>
          </a:prstGeom>
          <a:noFill/>
        </p:spPr>
      </p:pic>
    </p:spTree>
  </p:cSld>
  <p:clrMapOvr>
    <a:masterClrMapping/>
  </p:clrMapOvr>
  <p:transition>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1"/>
                                        </p:tgtEl>
                                        <p:attrNameLst>
                                          <p:attrName>style.visibility</p:attrName>
                                        </p:attrNameLst>
                                      </p:cBhvr>
                                      <p:to>
                                        <p:strVal val="visible"/>
                                      </p:to>
                                    </p:set>
                                    <p:animEffect transition="in" filter="fade">
                                      <p:cBhvr>
                                        <p:cTn id="7" dur="2000"/>
                                        <p:tgtEl>
                                          <p:spTgt spid="5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1" descr="C:\Users\solaiman\Desktop\normal_khaneye_borojerdiha_3eke_ir_(1).jpg"/>
          <p:cNvPicPr>
            <a:picLocks noChangeAspect="1" noChangeArrowheads="1"/>
          </p:cNvPicPr>
          <p:nvPr/>
        </p:nvPicPr>
        <p:blipFill>
          <a:blip r:embed="rId2"/>
          <a:srcRect/>
          <a:stretch>
            <a:fillRect/>
          </a:stretch>
        </p:blipFill>
        <p:spPr bwMode="auto">
          <a:xfrm>
            <a:off x="5929322" y="2285992"/>
            <a:ext cx="2857500" cy="3810000"/>
          </a:xfrm>
          <a:prstGeom prst="rect">
            <a:avLst/>
          </a:prstGeom>
          <a:noFill/>
        </p:spPr>
      </p:pic>
      <p:pic>
        <p:nvPicPr>
          <p:cNvPr id="4098" name="Picture 2" descr="C:\Users\solaiman\Desktop\ka11.jpg"/>
          <p:cNvPicPr>
            <a:picLocks noChangeAspect="1" noChangeArrowheads="1"/>
          </p:cNvPicPr>
          <p:nvPr/>
        </p:nvPicPr>
        <p:blipFill>
          <a:blip r:embed="rId3"/>
          <a:srcRect/>
          <a:stretch>
            <a:fillRect/>
          </a:stretch>
        </p:blipFill>
        <p:spPr bwMode="auto">
          <a:xfrm>
            <a:off x="714348" y="428604"/>
            <a:ext cx="4429156" cy="5786478"/>
          </a:xfrm>
          <a:prstGeom prst="rect">
            <a:avLst/>
          </a:prstGeom>
          <a:noFill/>
        </p:spPr>
      </p:pic>
      <p:sp>
        <p:nvSpPr>
          <p:cNvPr id="6" name="Rectangle 5"/>
          <p:cNvSpPr/>
          <p:nvPr/>
        </p:nvSpPr>
        <p:spPr>
          <a:xfrm>
            <a:off x="6500826" y="1428736"/>
            <a:ext cx="1899879" cy="707886"/>
          </a:xfrm>
          <a:prstGeom prst="rect">
            <a:avLst/>
          </a:prstGeom>
          <a:noFill/>
        </p:spPr>
        <p:txBody>
          <a:bodyPr wrap="none" lIns="91440" tIns="45720" rIns="91440" bIns="45720">
            <a:spAutoFit/>
          </a:bodyPr>
          <a:lstStyle/>
          <a:p>
            <a:pPr algn="ctr"/>
            <a:r>
              <a:rPr lang="fa-IR"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در ورودی</a:t>
            </a:r>
            <a:endParaRPr lang="en-US" sz="4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blinds(horizontal)">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097"/>
                                        </p:tgtEl>
                                        <p:attrNameLst>
                                          <p:attrName>style.visibility</p:attrName>
                                        </p:attrNameLst>
                                      </p:cBhvr>
                                      <p:to>
                                        <p:strVal val="visible"/>
                                      </p:to>
                                    </p:set>
                                    <p:animEffect transition="in" filter="dissolve">
                                      <p:cBhvr>
                                        <p:cTn id="12" dur="500"/>
                                        <p:tgtEl>
                                          <p:spTgt spid="409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86182" y="1000108"/>
            <a:ext cx="4791696" cy="923330"/>
          </a:xfrm>
          <a:prstGeom prst="rect">
            <a:avLst/>
          </a:prstGeom>
          <a:noFill/>
        </p:spPr>
        <p:txBody>
          <a:bodyPr wrap="none" lIns="91440" tIns="45720" rIns="91440" bIns="45720">
            <a:spAutoFit/>
          </a:bodyPr>
          <a:lstStyle/>
          <a:p>
            <a:pPr algn="ctr"/>
            <a:r>
              <a:rPr lang="fa-IR" sz="54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Andalus" pitchFamily="18" charset="-78"/>
                <a:cs typeface="Andalus" pitchFamily="18" charset="-78"/>
              </a:rPr>
              <a:t>گچ بری های داخل بنا</a:t>
            </a:r>
            <a:endParaRPr lang="en-US"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Andalus" pitchFamily="18" charset="-78"/>
              <a:cs typeface="Andalus" pitchFamily="18" charset="-78"/>
            </a:endParaRPr>
          </a:p>
        </p:txBody>
      </p:sp>
      <p:pic>
        <p:nvPicPr>
          <p:cNvPr id="5" name="Picture 4" descr="خانه تاریخی بروجردی؛ کاشان؛ عکس از حامد احسانی اردکانی">
            <a:hlinkClick r:id="rId2"/>
          </p:cNvPr>
          <p:cNvPicPr/>
          <p:nvPr/>
        </p:nvPicPr>
        <p:blipFill>
          <a:blip r:embed="rId3"/>
          <a:srcRect/>
          <a:stretch>
            <a:fillRect/>
          </a:stretch>
        </p:blipFill>
        <p:spPr bwMode="auto">
          <a:xfrm>
            <a:off x="714348" y="2143116"/>
            <a:ext cx="3571892" cy="4019573"/>
          </a:xfrm>
          <a:prstGeom prst="rect">
            <a:avLst/>
          </a:prstGeom>
          <a:noFill/>
          <a:ln w="9525">
            <a:noFill/>
            <a:miter lim="800000"/>
            <a:headEnd/>
            <a:tailEnd/>
          </a:ln>
        </p:spPr>
      </p:pic>
      <p:pic>
        <p:nvPicPr>
          <p:cNvPr id="6" name="Picture 5" descr="خانه تاریخی بروجردی؛ کاشان؛ عکس از حامد احسانی اردکانی">
            <a:hlinkClick r:id="rId4"/>
          </p:cNvPr>
          <p:cNvPicPr/>
          <p:nvPr/>
        </p:nvPicPr>
        <p:blipFill>
          <a:blip r:embed="rId5"/>
          <a:srcRect/>
          <a:stretch>
            <a:fillRect/>
          </a:stretch>
        </p:blipFill>
        <p:spPr bwMode="auto">
          <a:xfrm>
            <a:off x="5214942" y="2571744"/>
            <a:ext cx="3143272" cy="3643338"/>
          </a:xfrm>
          <a:prstGeom prst="rect">
            <a:avLst/>
          </a:prstGeom>
          <a:noFill/>
          <a:ln w="9525">
            <a:noFill/>
            <a:miter lim="800000"/>
            <a:headEnd/>
            <a:tailEnd/>
          </a:ln>
        </p:spPr>
      </p:pic>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3"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3"/>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up.naghsh-negar.ir/uploads/vdfo8zexheg4o2m990ea.jpg"/>
          <p:cNvPicPr/>
          <p:nvPr/>
        </p:nvPicPr>
        <p:blipFill>
          <a:blip r:embed="rId2"/>
          <a:srcRect/>
          <a:stretch>
            <a:fillRect/>
          </a:stretch>
        </p:blipFill>
        <p:spPr bwMode="auto">
          <a:xfrm>
            <a:off x="0" y="0"/>
            <a:ext cx="9144000" cy="6072206"/>
          </a:xfrm>
          <a:prstGeom prst="rect">
            <a:avLst/>
          </a:prstGeom>
          <a:noFill/>
          <a:ln w="9525">
            <a:noFill/>
            <a:miter lim="800000"/>
            <a:headEnd/>
            <a:tailEnd/>
          </a:ln>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خانه تاریخی بروجردی؛ کاشان؛ عکس از حامد احسانی اردکانی">
            <a:hlinkClick r:id="rId2"/>
          </p:cNvPr>
          <p:cNvPicPr/>
          <p:nvPr/>
        </p:nvPicPr>
        <p:blipFill>
          <a:blip r:embed="rId3"/>
          <a:srcRect/>
          <a:stretch>
            <a:fillRect/>
          </a:stretch>
        </p:blipFill>
        <p:spPr bwMode="auto">
          <a:xfrm>
            <a:off x="285720" y="1142984"/>
            <a:ext cx="3857652" cy="5429288"/>
          </a:xfrm>
          <a:prstGeom prst="rect">
            <a:avLst/>
          </a:prstGeom>
          <a:noFill/>
          <a:ln w="9525">
            <a:noFill/>
            <a:miter lim="800000"/>
            <a:headEnd/>
            <a:tailEnd/>
          </a:ln>
        </p:spPr>
      </p:pic>
      <p:pic>
        <p:nvPicPr>
          <p:cNvPr id="5" name="Picture 4" descr="خانه تاریخی بروجردی؛ کاشان؛ عکس از حامد احسانی اردکانی">
            <a:hlinkClick r:id="rId4"/>
          </p:cNvPr>
          <p:cNvPicPr/>
          <p:nvPr/>
        </p:nvPicPr>
        <p:blipFill>
          <a:blip r:embed="rId5"/>
          <a:srcRect/>
          <a:stretch>
            <a:fillRect/>
          </a:stretch>
        </p:blipFill>
        <p:spPr bwMode="auto">
          <a:xfrm>
            <a:off x="4500562" y="428604"/>
            <a:ext cx="4214842" cy="4762513"/>
          </a:xfrm>
          <a:prstGeom prst="rect">
            <a:avLst/>
          </a:prstGeom>
          <a:noFill/>
          <a:ln w="9525">
            <a:noFill/>
            <a:miter lim="800000"/>
            <a:headEnd/>
            <a:tailEnd/>
          </a:ln>
        </p:spPr>
      </p:pic>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143504" y="357166"/>
            <a:ext cx="3392275" cy="923330"/>
          </a:xfrm>
          <a:prstGeom prst="rect">
            <a:avLst/>
          </a:prstGeom>
          <a:noFill/>
        </p:spPr>
        <p:txBody>
          <a:bodyPr wrap="none" lIns="91440" tIns="45720" rIns="91440" bIns="45720">
            <a:spAutoFit/>
          </a:bodyPr>
          <a:lstStyle/>
          <a:p>
            <a:pPr algn="ctr"/>
            <a:r>
              <a:rPr lang="fa-IR"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ndalus" pitchFamily="18" charset="-78"/>
                <a:cs typeface="Andalus" pitchFamily="18" charset="-78"/>
              </a:rPr>
              <a:t>کاشی کاری ها</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ndalus" pitchFamily="18" charset="-78"/>
              <a:cs typeface="Andalus" pitchFamily="18" charset="-78"/>
            </a:endParaRPr>
          </a:p>
        </p:txBody>
      </p:sp>
      <p:pic>
        <p:nvPicPr>
          <p:cNvPr id="5" name="Picture 4" descr="خانه تاریخی بروجردی؛ کاشان؛ عکس از حامد احسانی اردکانی">
            <a:hlinkClick r:id="rId2"/>
          </p:cNvPr>
          <p:cNvPicPr/>
          <p:nvPr/>
        </p:nvPicPr>
        <p:blipFill>
          <a:blip r:embed="rId3"/>
          <a:srcRect/>
          <a:stretch>
            <a:fillRect/>
          </a:stretch>
        </p:blipFill>
        <p:spPr bwMode="auto">
          <a:xfrm>
            <a:off x="1142976" y="3429000"/>
            <a:ext cx="3714776" cy="2928952"/>
          </a:xfrm>
          <a:prstGeom prst="rect">
            <a:avLst/>
          </a:prstGeom>
          <a:noFill/>
          <a:ln w="9525">
            <a:noFill/>
            <a:miter lim="800000"/>
            <a:headEnd/>
            <a:tailEnd/>
          </a:ln>
        </p:spPr>
      </p:pic>
      <p:pic>
        <p:nvPicPr>
          <p:cNvPr id="6" name="Picture 5" descr="خانه تاریخی بروجردی؛ کاشان؛ عکس از حامد احسانی اردکانی">
            <a:hlinkClick r:id="rId4"/>
          </p:cNvPr>
          <p:cNvPicPr/>
          <p:nvPr/>
        </p:nvPicPr>
        <p:blipFill>
          <a:blip r:embed="rId5"/>
          <a:srcRect/>
          <a:stretch>
            <a:fillRect/>
          </a:stretch>
        </p:blipFill>
        <p:spPr bwMode="auto">
          <a:xfrm>
            <a:off x="5143504" y="1571612"/>
            <a:ext cx="3714776" cy="3286148"/>
          </a:xfrm>
          <a:prstGeom prst="rect">
            <a:avLst/>
          </a:prstGeom>
          <a:noFill/>
          <a:ln w="9525">
            <a:noFill/>
            <a:miter lim="800000"/>
            <a:headEnd/>
            <a:tailEnd/>
          </a:ln>
        </p:spPr>
      </p:pic>
      <p:pic>
        <p:nvPicPr>
          <p:cNvPr id="7" name="Picture 6" descr="خانه تاریخی بروجردی؛ کاشان؛ عکس از حامد احسانی اردکانی">
            <a:hlinkClick r:id="rId6"/>
          </p:cNvPr>
          <p:cNvPicPr/>
          <p:nvPr/>
        </p:nvPicPr>
        <p:blipFill>
          <a:blip r:embed="rId7"/>
          <a:srcRect/>
          <a:stretch>
            <a:fillRect/>
          </a:stretch>
        </p:blipFill>
        <p:spPr bwMode="auto">
          <a:xfrm>
            <a:off x="357158" y="500042"/>
            <a:ext cx="3500462" cy="2643194"/>
          </a:xfrm>
          <a:prstGeom prst="rect">
            <a:avLst/>
          </a:prstGeom>
          <a:noFill/>
          <a:ln w="9525">
            <a:noFill/>
            <a:miter lim="800000"/>
            <a:headEnd/>
            <a:tailEnd/>
          </a:ln>
        </p:spPr>
      </p:pic>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amond(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 calcmode="lin" valueType="num">
                                      <p:cBhvr additive="base">
                                        <p:cTn id="2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286380" y="357166"/>
            <a:ext cx="3191899" cy="923330"/>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fa-IR" sz="5400" b="1" cap="none"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ndalus" pitchFamily="18" charset="-78"/>
                <a:cs typeface="Andalus" pitchFamily="18" charset="-78"/>
              </a:rPr>
              <a:t>تصاویری از بنا</a:t>
            </a:r>
            <a:endParaRPr lang="en-US" sz="54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ndalus" pitchFamily="18" charset="-78"/>
              <a:cs typeface="Andalus" pitchFamily="18" charset="-78"/>
            </a:endParaRPr>
          </a:p>
        </p:txBody>
      </p:sp>
      <p:pic>
        <p:nvPicPr>
          <p:cNvPr id="36867" name="Picture 3" descr="C:\Users\solaiman\Desktop\DSC01064.jpg"/>
          <p:cNvPicPr>
            <a:picLocks noChangeAspect="1" noChangeArrowheads="1"/>
          </p:cNvPicPr>
          <p:nvPr/>
        </p:nvPicPr>
        <p:blipFill>
          <a:blip r:embed="rId2"/>
          <a:srcRect/>
          <a:stretch>
            <a:fillRect/>
          </a:stretch>
        </p:blipFill>
        <p:spPr bwMode="auto">
          <a:xfrm>
            <a:off x="785786" y="1142984"/>
            <a:ext cx="7143800" cy="5357850"/>
          </a:xfrm>
          <a:prstGeom prst="rect">
            <a:avLst/>
          </a:prstGeom>
          <a:noFill/>
        </p:spPr>
      </p:pic>
    </p:spTree>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36867"/>
                                        </p:tgtEl>
                                      </p:cBhvr>
                                    </p:animEffect>
                                    <p:animScale>
                                      <p:cBhvr>
                                        <p:cTn id="7" dur="250" autoRev="1" fill="hold"/>
                                        <p:tgtEl>
                                          <p:spTgt spid="36867"/>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C:\Users\solaiman\Desktop\thumb.jpg"/>
          <p:cNvPicPr>
            <a:picLocks noChangeAspect="1" noChangeArrowheads="1"/>
          </p:cNvPicPr>
          <p:nvPr/>
        </p:nvPicPr>
        <p:blipFill>
          <a:blip r:embed="rId2"/>
          <a:srcRect/>
          <a:stretch>
            <a:fillRect/>
          </a:stretch>
        </p:blipFill>
        <p:spPr bwMode="auto">
          <a:xfrm>
            <a:off x="571500" y="771525"/>
            <a:ext cx="8001000" cy="5314950"/>
          </a:xfrm>
          <a:prstGeom prst="rect">
            <a:avLst/>
          </a:prstGeom>
          <a:noFill/>
        </p:spPr>
      </p:pic>
    </p:spTree>
  </p:cSld>
  <p:clrMapOvr>
    <a:masterClrMapping/>
  </p:clrMapOvr>
  <p:transition>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37890"/>
                                        </p:tgtEl>
                                      </p:cBhvr>
                                    </p:animEffect>
                                    <p:animScale>
                                      <p:cBhvr>
                                        <p:cTn id="7" dur="250" autoRev="1" fill="hold"/>
                                        <p:tgtEl>
                                          <p:spTgt spid="3789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C:\Users\solaiman\Desktop\زمستان.jpg"/>
          <p:cNvPicPr>
            <a:picLocks noChangeAspect="1" noChangeArrowheads="1"/>
          </p:cNvPicPr>
          <p:nvPr/>
        </p:nvPicPr>
        <p:blipFill>
          <a:blip r:embed="rId2"/>
          <a:srcRect/>
          <a:stretch>
            <a:fillRect/>
          </a:stretch>
        </p:blipFill>
        <p:spPr bwMode="auto">
          <a:xfrm>
            <a:off x="500034" y="428604"/>
            <a:ext cx="3333750" cy="2505075"/>
          </a:xfrm>
          <a:prstGeom prst="rect">
            <a:avLst/>
          </a:prstGeom>
          <a:noFill/>
        </p:spPr>
      </p:pic>
      <p:pic>
        <p:nvPicPr>
          <p:cNvPr id="38915" name="Picture 3" descr="C:\Users\solaiman\Desktop\1+003.jpg"/>
          <p:cNvPicPr>
            <a:picLocks noChangeAspect="1" noChangeArrowheads="1"/>
          </p:cNvPicPr>
          <p:nvPr/>
        </p:nvPicPr>
        <p:blipFill>
          <a:blip r:embed="rId3"/>
          <a:srcRect/>
          <a:stretch>
            <a:fillRect/>
          </a:stretch>
        </p:blipFill>
        <p:spPr bwMode="auto">
          <a:xfrm>
            <a:off x="3143240" y="2464586"/>
            <a:ext cx="5572124" cy="4179093"/>
          </a:xfrm>
          <a:prstGeom prst="rect">
            <a:avLst/>
          </a:prstGeom>
          <a:noFill/>
        </p:spPr>
      </p:pic>
      <p:sp>
        <p:nvSpPr>
          <p:cNvPr id="4" name="Rectangle 3"/>
          <p:cNvSpPr/>
          <p:nvPr/>
        </p:nvSpPr>
        <p:spPr>
          <a:xfrm>
            <a:off x="285720" y="2857496"/>
            <a:ext cx="2949846" cy="523220"/>
          </a:xfrm>
          <a:prstGeom prst="rect">
            <a:avLst/>
          </a:prstGeom>
          <a:noFill/>
        </p:spPr>
        <p:txBody>
          <a:bodyPr wrap="none" lIns="91440" tIns="45720" rIns="91440" bIns="45720">
            <a:spAutoFit/>
          </a:bodyPr>
          <a:lstStyle/>
          <a:p>
            <a:pPr algn="ctr"/>
            <a:r>
              <a:rPr lang="fa-IR" sz="28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قسمت زمستان نشین بنا</a:t>
            </a:r>
            <a:endParaRPr lang="en-US" sz="28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8914"/>
                                        </p:tgtEl>
                                        <p:attrNameLst>
                                          <p:attrName>style.visibility</p:attrName>
                                        </p:attrNameLst>
                                      </p:cBhvr>
                                      <p:to>
                                        <p:strVal val="visible"/>
                                      </p:to>
                                    </p:set>
                                    <p:animEffect transition="in" filter="wipe(down)">
                                      <p:cBhvr>
                                        <p:cTn id="7" dur="500"/>
                                        <p:tgtEl>
                                          <p:spTgt spid="38914"/>
                                        </p:tgtEl>
                                      </p:cBhvr>
                                    </p:animEffect>
                                  </p:childTnLst>
                                </p:cTn>
                              </p:par>
                            </p:childTnLst>
                          </p:cTn>
                        </p:par>
                      </p:childTnLst>
                    </p:cTn>
                  </p:par>
                  <p:par>
                    <p:cTn id="8" fill="hold">
                      <p:stCondLst>
                        <p:cond delay="indefinite"/>
                      </p:stCondLst>
                      <p:childTnLst>
                        <p:par>
                          <p:cTn id="9" fill="hold">
                            <p:stCondLst>
                              <p:cond delay="0"/>
                            </p:stCondLst>
                            <p:childTnLst>
                              <p:par>
                                <p:cTn id="10" presetID="49" presetClass="path" presetSubtype="0" accel="50000" decel="50000" fill="hold" nodeType="clickEffect">
                                  <p:stCondLst>
                                    <p:cond delay="0"/>
                                  </p:stCondLst>
                                  <p:childTnLst>
                                    <p:animMotion origin="layout" path="M -0.04843 -0.06713 L 5E-6 1.48148E-6 " pathEditMode="relative" rAng="0" ptsTypes="AA">
                                      <p:cBhvr>
                                        <p:cTn id="11" dur="2000" fill="hold"/>
                                        <p:tgtEl>
                                          <p:spTgt spid="38915"/>
                                        </p:tgtEl>
                                        <p:attrNameLst>
                                          <p:attrName>ppt_x</p:attrName>
                                          <p:attrName>ppt_y</p:attrName>
                                        </p:attrNameLst>
                                      </p:cBhvr>
                                      <p:rCtr x="24" y="34"/>
                                    </p:animMotion>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 calcmode="lin" valueType="num">
                                      <p:cBhvr additive="base">
                                        <p:cTn id="16"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43108" y="785794"/>
            <a:ext cx="5410455" cy="5693866"/>
          </a:xfrm>
          <a:prstGeom prst="rect">
            <a:avLst/>
          </a:prstGeom>
          <a:noFill/>
        </p:spPr>
        <p:txBody>
          <a:bodyPr wrap="none" lIns="91440" tIns="45720" rIns="91440" bIns="45720">
            <a:spAutoFit/>
          </a:bodyPr>
          <a:lstStyle/>
          <a:p>
            <a:pPr algn="ctr"/>
            <a:r>
              <a:rPr lang="fa-IR" sz="28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استاد:</a:t>
            </a:r>
          </a:p>
          <a:p>
            <a:pPr algn="ctr"/>
            <a:r>
              <a:rPr lang="fa-IR" sz="28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مهندس حسینی</a:t>
            </a:r>
          </a:p>
          <a:p>
            <a:pPr algn="ctr"/>
            <a:endParaRPr lang="fa-IR" sz="28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a:p>
            <a:pPr algn="ctr"/>
            <a:r>
              <a:rPr lang="fa-IR" sz="2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هنرجویان:</a:t>
            </a:r>
          </a:p>
          <a:p>
            <a:pPr algn="ctr"/>
            <a:r>
              <a:rPr lang="fa-IR" sz="28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سلیمان مولودی-محمد </a:t>
            </a:r>
            <a:r>
              <a:rPr lang="fa-IR" sz="28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کلامی</a:t>
            </a:r>
            <a:r>
              <a:rPr lang="fa-IR" sz="2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-سیامند صالحی</a:t>
            </a:r>
            <a:endParaRPr lang="fa-IR" sz="28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a:p>
            <a:pPr algn="ctr"/>
            <a:endParaRPr lang="fa-IR" sz="28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a:p>
            <a:pPr algn="ctr"/>
            <a:endParaRPr lang="fa-IR" sz="2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a:p>
            <a:pPr algn="ctr"/>
            <a:r>
              <a:rPr lang="fa-IR" sz="28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درس مربوطه:</a:t>
            </a:r>
          </a:p>
          <a:p>
            <a:pPr algn="ctr"/>
            <a:r>
              <a:rPr lang="fa-IR" sz="2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تنظیم شرایط محیطی</a:t>
            </a:r>
          </a:p>
          <a:p>
            <a:pPr algn="ctr"/>
            <a:endParaRPr lang="fa-IR" sz="28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a:p>
            <a:pPr algn="ctr"/>
            <a:endParaRPr lang="fa-IR" sz="28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a:p>
            <a:pPr algn="ctr"/>
            <a:endParaRPr lang="fa-IR" sz="2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a:p>
            <a:pPr algn="ctr"/>
            <a:r>
              <a:rPr lang="fa-IR" sz="2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پاییز1390</a:t>
            </a:r>
            <a:endParaRPr lang="en-US" sz="28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anim calcmode="lin" valueType="num">
                                      <p:cBhvr additive="base">
                                        <p:cTn id="31"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8" end="8"/>
                                            </p:txEl>
                                          </p:spTgt>
                                        </p:tgtEl>
                                        <p:attrNameLst>
                                          <p:attrName>style.visibility</p:attrName>
                                        </p:attrNameLst>
                                      </p:cBhvr>
                                      <p:to>
                                        <p:strVal val="visible"/>
                                      </p:to>
                                    </p:set>
                                    <p:anim calcmode="lin" valueType="num">
                                      <p:cBhvr additive="base">
                                        <p:cTn id="37"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txEl>
                                              <p:pRg st="12" end="12"/>
                                            </p:txEl>
                                          </p:spTgt>
                                        </p:tgtEl>
                                        <p:attrNameLst>
                                          <p:attrName>style.visibility</p:attrName>
                                        </p:attrNameLst>
                                      </p:cBhvr>
                                      <p:to>
                                        <p:strVal val="visible"/>
                                      </p:to>
                                    </p:set>
                                    <p:anim calcmode="lin" valueType="num">
                                      <p:cBhvr additive="base">
                                        <p:cTn id="43" dur="500" fill="hold"/>
                                        <p:tgtEl>
                                          <p:spTgt spid="4">
                                            <p:txEl>
                                              <p:pRg st="12" end="1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214942" y="2857496"/>
            <a:ext cx="2387192" cy="1323439"/>
          </a:xfrm>
          <a:prstGeom prst="rect">
            <a:avLst/>
          </a:prstGeom>
          <a:noFill/>
        </p:spPr>
        <p:txBody>
          <a:bodyPr wrap="none" lIns="91440" tIns="45720" rIns="91440" bIns="45720">
            <a:spAutoFit/>
          </a:bodyPr>
          <a:lstStyle/>
          <a:p>
            <a:pPr algn="ctr"/>
            <a:r>
              <a:rPr lang="en-US" sz="80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END</a:t>
            </a:r>
            <a:endParaRPr lang="en-US" sz="80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5" name="ncode_imageresizer_container_7" descr="http://up.naghsh-negar.ir/uploads/zhg0rhldt6ncosxdyd81.jpg"/>
          <p:cNvPicPr/>
          <p:nvPr/>
        </p:nvPicPr>
        <p:blipFill>
          <a:blip r:embed="rId2"/>
          <a:srcRect/>
          <a:stretch>
            <a:fillRect/>
          </a:stretch>
        </p:blipFill>
        <p:spPr bwMode="auto">
          <a:xfrm>
            <a:off x="285720" y="163195"/>
            <a:ext cx="4898390" cy="6694805"/>
          </a:xfrm>
          <a:prstGeom prst="rect">
            <a:avLst/>
          </a:prstGeom>
          <a:noFill/>
          <a:ln w="9525">
            <a:noFill/>
            <a:miter lim="800000"/>
            <a:headEnd/>
            <a:tailEnd/>
          </a:ln>
        </p:spPr>
      </p:pic>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xit" presetSubtype="16" fill="hold" nodeType="clickEffect">
                                  <p:stCondLst>
                                    <p:cond delay="0"/>
                                  </p:stCondLst>
                                  <p:childTnLst>
                                    <p:animEffect transition="out" filter="diamond(in)">
                                      <p:cBhvr>
                                        <p:cTn id="12" dur="2000"/>
                                        <p:tgtEl>
                                          <p:spTgt spid="5"/>
                                        </p:tgtEl>
                                      </p:cBhvr>
                                    </p:animEffect>
                                    <p:set>
                                      <p:cBhvr>
                                        <p:cTn id="13" dur="1" fill="hold">
                                          <p:stCondLst>
                                            <p:cond delay="1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4282" y="1214422"/>
            <a:ext cx="8715404" cy="3416320"/>
          </a:xfrm>
          <a:prstGeom prst="rect">
            <a:avLst/>
          </a:prstGeom>
        </p:spPr>
        <p:txBody>
          <a:bodyPr wrap="square">
            <a:spAutoFit/>
          </a:bodyPr>
          <a:lstStyle/>
          <a:p>
            <a:pPr lvl="0" fontAlgn="base">
              <a:spcBef>
                <a:spcPct val="0"/>
              </a:spcBef>
              <a:spcAft>
                <a:spcPct val="0"/>
              </a:spcAft>
            </a:pPr>
            <a:r>
              <a:rPr lang="en-US" dirty="0" smtClean="0">
                <a:solidFill>
                  <a:srgbClr val="000000"/>
                </a:solidFill>
                <a:latin typeface="Tahoma" pitchFamily="34" charset="0"/>
                <a:ea typeface="Times New Roman" pitchFamily="18" charset="0"/>
                <a:cs typeface="Tahoma" pitchFamily="34" charset="0"/>
              </a:rPr>
              <a:t>.</a:t>
            </a:r>
            <a:br>
              <a:rPr lang="en-US" dirty="0" smtClean="0">
                <a:solidFill>
                  <a:srgbClr val="000000"/>
                </a:solidFill>
                <a:latin typeface="Tahoma" pitchFamily="34" charset="0"/>
                <a:ea typeface="Times New Roman" pitchFamily="18" charset="0"/>
                <a:cs typeface="Tahoma" pitchFamily="34" charset="0"/>
              </a:rPr>
            </a:br>
            <a:r>
              <a:rPr lang="fa-IR" dirty="0" smtClean="0">
                <a:solidFill>
                  <a:srgbClr val="FFFF00"/>
                </a:solidFill>
                <a:latin typeface="Tahoma" pitchFamily="34" charset="0"/>
                <a:ea typeface="Times New Roman" pitchFamily="18" charset="0"/>
                <a:cs typeface="Tahoma" pitchFamily="34" charset="0"/>
              </a:rPr>
              <a:t>شرح مواردی درباره ی خانه های مناطق گرم</a:t>
            </a:r>
            <a:r>
              <a:rPr lang="en-US" dirty="0" smtClean="0">
                <a:solidFill>
                  <a:srgbClr val="FFFF00"/>
                </a:solidFill>
                <a:latin typeface="Tahoma" pitchFamily="34" charset="0"/>
                <a:ea typeface="Times New Roman" pitchFamily="18" charset="0"/>
                <a:cs typeface="Tahoma" pitchFamily="34" charset="0"/>
              </a:rPr>
              <a:t>:</a:t>
            </a:r>
            <a:r>
              <a:rPr lang="en-US" dirty="0" smtClean="0">
                <a:solidFill>
                  <a:srgbClr val="000000"/>
                </a:solidFill>
                <a:latin typeface="Tahoma" pitchFamily="34" charset="0"/>
                <a:ea typeface="Times New Roman" pitchFamily="18" charset="0"/>
                <a:cs typeface="Tahoma" pitchFamily="34" charset="0"/>
              </a:rPr>
              <a:t/>
            </a:r>
            <a:br>
              <a:rPr lang="en-US" dirty="0" smtClean="0">
                <a:solidFill>
                  <a:srgbClr val="000000"/>
                </a:solidFill>
                <a:latin typeface="Tahoma" pitchFamily="34" charset="0"/>
                <a:ea typeface="Times New Roman" pitchFamily="18" charset="0"/>
                <a:cs typeface="Tahoma" pitchFamily="34" charset="0"/>
              </a:rPr>
            </a:br>
            <a:r>
              <a:rPr lang="fa-IR" dirty="0" smtClean="0">
                <a:solidFill>
                  <a:srgbClr val="FF0000"/>
                </a:solidFill>
                <a:latin typeface="Tahoma" pitchFamily="34" charset="0"/>
                <a:ea typeface="Times New Roman" pitchFamily="18" charset="0"/>
                <a:cs typeface="Tahoma" pitchFamily="34" charset="0"/>
              </a:rPr>
              <a:t>درون گرایی:</a:t>
            </a:r>
            <a:r>
              <a:rPr lang="fa-IR" dirty="0" smtClean="0">
                <a:solidFill>
                  <a:srgbClr val="000000"/>
                </a:solidFill>
                <a:latin typeface="Tahoma" pitchFamily="34" charset="0"/>
                <a:ea typeface="Times New Roman" pitchFamily="18" charset="0"/>
                <a:cs typeface="Tahoma" pitchFamily="34" charset="0"/>
              </a:rPr>
              <a:t>ملاحظات دینی واجتماعی ورعایت عدم دید مسقیم ازبیرون به درون باساخت دالان یادهلیز رعایت شده است</a:t>
            </a:r>
            <a:r>
              <a:rPr lang="en-US" dirty="0" smtClean="0">
                <a:solidFill>
                  <a:srgbClr val="000000"/>
                </a:solidFill>
                <a:latin typeface="Tahoma" pitchFamily="34" charset="0"/>
                <a:ea typeface="Times New Roman" pitchFamily="18" charset="0"/>
                <a:cs typeface="Tahoma" pitchFamily="34" charset="0"/>
              </a:rPr>
              <a:t>.</a:t>
            </a:r>
            <a:br>
              <a:rPr lang="en-US" dirty="0" smtClean="0">
                <a:solidFill>
                  <a:srgbClr val="000000"/>
                </a:solidFill>
                <a:latin typeface="Tahoma" pitchFamily="34" charset="0"/>
                <a:ea typeface="Times New Roman" pitchFamily="18" charset="0"/>
                <a:cs typeface="Tahoma" pitchFamily="34" charset="0"/>
              </a:rPr>
            </a:br>
            <a:r>
              <a:rPr lang="fa-IR" dirty="0" smtClean="0">
                <a:solidFill>
                  <a:srgbClr val="FF0000"/>
                </a:solidFill>
                <a:latin typeface="Tahoma" pitchFamily="34" charset="0"/>
                <a:ea typeface="Times New Roman" pitchFamily="18" charset="0"/>
                <a:cs typeface="Tahoma" pitchFamily="34" charset="0"/>
              </a:rPr>
              <a:t>دلیل ساخت طاق گنبدی:</a:t>
            </a:r>
            <a:r>
              <a:rPr lang="fa-IR" dirty="0" smtClean="0">
                <a:solidFill>
                  <a:srgbClr val="000000"/>
                </a:solidFill>
                <a:latin typeface="Tahoma" pitchFamily="34" charset="0"/>
                <a:ea typeface="Times New Roman" pitchFamily="18" charset="0"/>
                <a:cs typeface="Tahoma" pitchFamily="34" charset="0"/>
              </a:rPr>
              <a:t>یکی از دلایل ساخت وجودموریانه فراوان است</a:t>
            </a:r>
            <a:r>
              <a:rPr lang="en-US" dirty="0" smtClean="0">
                <a:solidFill>
                  <a:srgbClr val="000000"/>
                </a:solidFill>
                <a:latin typeface="Tahoma" pitchFamily="34" charset="0"/>
                <a:ea typeface="Times New Roman" pitchFamily="18" charset="0"/>
                <a:cs typeface="Tahoma" pitchFamily="34" charset="0"/>
              </a:rPr>
              <a:t>.</a:t>
            </a:r>
            <a:br>
              <a:rPr lang="en-US" dirty="0" smtClean="0">
                <a:solidFill>
                  <a:srgbClr val="000000"/>
                </a:solidFill>
                <a:latin typeface="Tahoma" pitchFamily="34" charset="0"/>
                <a:ea typeface="Times New Roman" pitchFamily="18" charset="0"/>
                <a:cs typeface="Tahoma" pitchFamily="34" charset="0"/>
              </a:rPr>
            </a:br>
            <a:r>
              <a:rPr lang="fa-IR" dirty="0" smtClean="0">
                <a:solidFill>
                  <a:srgbClr val="FF0000"/>
                </a:solidFill>
                <a:latin typeface="Tahoma" pitchFamily="34" charset="0"/>
                <a:ea typeface="Times New Roman" pitchFamily="18" charset="0"/>
                <a:cs typeface="Tahoma" pitchFamily="34" charset="0"/>
              </a:rPr>
              <a:t>نمای خانه های گرمسیری:</a:t>
            </a:r>
            <a:r>
              <a:rPr lang="fa-IR" dirty="0" smtClean="0">
                <a:solidFill>
                  <a:srgbClr val="000000"/>
                </a:solidFill>
                <a:latin typeface="Tahoma" pitchFamily="34" charset="0"/>
                <a:ea typeface="Times New Roman" pitchFamily="18" charset="0"/>
                <a:cs typeface="Tahoma" pitchFamily="34" charset="0"/>
              </a:rPr>
              <a:t>سیم گل وکاهگل به رنگ روشن،وجودسایبان وسرتاس وکنسول درنماها</a:t>
            </a:r>
            <a:r>
              <a:rPr lang="en-US" dirty="0" smtClean="0">
                <a:solidFill>
                  <a:srgbClr val="000000"/>
                </a:solidFill>
                <a:latin typeface="Tahoma" pitchFamily="34" charset="0"/>
                <a:ea typeface="Times New Roman" pitchFamily="18" charset="0"/>
                <a:cs typeface="Tahoma" pitchFamily="34" charset="0"/>
              </a:rPr>
              <a:t/>
            </a:r>
            <a:br>
              <a:rPr lang="en-US" dirty="0" smtClean="0">
                <a:solidFill>
                  <a:srgbClr val="000000"/>
                </a:solidFill>
                <a:latin typeface="Tahoma" pitchFamily="34" charset="0"/>
                <a:ea typeface="Times New Roman" pitchFamily="18" charset="0"/>
                <a:cs typeface="Tahoma" pitchFamily="34" charset="0"/>
              </a:rPr>
            </a:br>
            <a:r>
              <a:rPr lang="fa-IR" dirty="0" smtClean="0">
                <a:solidFill>
                  <a:srgbClr val="FF0000"/>
                </a:solidFill>
                <a:latin typeface="Tahoma" pitchFamily="34" charset="0"/>
                <a:ea typeface="Times New Roman" pitchFamily="18" charset="0"/>
                <a:cs typeface="Tahoma" pitchFamily="34" charset="0"/>
              </a:rPr>
              <a:t>پنجره ها: </a:t>
            </a:r>
            <a:r>
              <a:rPr lang="fa-IR" dirty="0" smtClean="0">
                <a:solidFill>
                  <a:srgbClr val="000000"/>
                </a:solidFill>
                <a:latin typeface="Tahoma" pitchFamily="34" charset="0"/>
                <a:ea typeface="Times New Roman" pitchFamily="18" charset="0"/>
                <a:cs typeface="Tahoma" pitchFamily="34" charset="0"/>
              </a:rPr>
              <a:t>کوچک وچوبی باحفاظ مشبک آجری</a:t>
            </a:r>
            <a:r>
              <a:rPr lang="en-US" dirty="0" smtClean="0">
                <a:solidFill>
                  <a:srgbClr val="000000"/>
                </a:solidFill>
                <a:latin typeface="Tahoma" pitchFamily="34" charset="0"/>
                <a:ea typeface="Times New Roman" pitchFamily="18" charset="0"/>
                <a:cs typeface="Tahoma" pitchFamily="34" charset="0"/>
              </a:rPr>
              <a:t/>
            </a:r>
            <a:br>
              <a:rPr lang="en-US" dirty="0" smtClean="0">
                <a:solidFill>
                  <a:srgbClr val="000000"/>
                </a:solidFill>
                <a:latin typeface="Tahoma" pitchFamily="34" charset="0"/>
                <a:ea typeface="Times New Roman" pitchFamily="18" charset="0"/>
                <a:cs typeface="Tahoma" pitchFamily="34" charset="0"/>
              </a:rPr>
            </a:br>
            <a:r>
              <a:rPr lang="fa-IR" dirty="0" smtClean="0">
                <a:solidFill>
                  <a:srgbClr val="FF0000"/>
                </a:solidFill>
                <a:latin typeface="Tahoma" pitchFamily="34" charset="0"/>
                <a:ea typeface="Times New Roman" pitchFamily="18" charset="0"/>
                <a:cs typeface="Tahoma" pitchFamily="34" charset="0"/>
              </a:rPr>
              <a:t>بادگیر: </a:t>
            </a:r>
            <a:r>
              <a:rPr lang="fa-IR" dirty="0" smtClean="0">
                <a:solidFill>
                  <a:srgbClr val="000000"/>
                </a:solidFill>
                <a:latin typeface="Tahoma" pitchFamily="34" charset="0"/>
                <a:ea typeface="Times New Roman" pitchFamily="18" charset="0"/>
                <a:cs typeface="Tahoma" pitchFamily="34" charset="0"/>
              </a:rPr>
              <a:t>ایجادکوران غیرمستقیم</a:t>
            </a:r>
            <a:r>
              <a:rPr lang="en-US" dirty="0" smtClean="0">
                <a:solidFill>
                  <a:srgbClr val="000000"/>
                </a:solidFill>
                <a:latin typeface="Tahoma" pitchFamily="34" charset="0"/>
                <a:ea typeface="Times New Roman" pitchFamily="18" charset="0"/>
                <a:cs typeface="Tahoma" pitchFamily="34" charset="0"/>
              </a:rPr>
              <a:t/>
            </a:r>
            <a:br>
              <a:rPr lang="en-US" dirty="0" smtClean="0">
                <a:solidFill>
                  <a:srgbClr val="000000"/>
                </a:solidFill>
                <a:latin typeface="Tahoma" pitchFamily="34" charset="0"/>
                <a:ea typeface="Times New Roman" pitchFamily="18" charset="0"/>
                <a:cs typeface="Tahoma" pitchFamily="34" charset="0"/>
              </a:rPr>
            </a:br>
            <a:r>
              <a:rPr lang="fa-IR" dirty="0" smtClean="0">
                <a:solidFill>
                  <a:srgbClr val="000000"/>
                </a:solidFill>
                <a:latin typeface="Tahoma" pitchFamily="34" charset="0"/>
                <a:ea typeface="Times New Roman" pitchFamily="18" charset="0"/>
                <a:cs typeface="Tahoma" pitchFamily="34" charset="0"/>
              </a:rPr>
              <a:t>حیاط بزرگ باحوض وسیع وکاشت درخت به ویزه اناربرای مرطوب شدن هواوپایین آوردن دما</a:t>
            </a:r>
            <a:r>
              <a:rPr lang="en-US" dirty="0" smtClean="0">
                <a:solidFill>
                  <a:srgbClr val="000000"/>
                </a:solidFill>
                <a:latin typeface="Tahoma" pitchFamily="34" charset="0"/>
                <a:ea typeface="Times New Roman" pitchFamily="18" charset="0"/>
                <a:cs typeface="Tahoma" pitchFamily="34" charset="0"/>
              </a:rPr>
              <a:t/>
            </a:r>
            <a:br>
              <a:rPr lang="en-US" dirty="0" smtClean="0">
                <a:solidFill>
                  <a:srgbClr val="000000"/>
                </a:solidFill>
                <a:latin typeface="Tahoma" pitchFamily="34" charset="0"/>
                <a:ea typeface="Times New Roman" pitchFamily="18" charset="0"/>
                <a:cs typeface="Tahoma" pitchFamily="34" charset="0"/>
              </a:rPr>
            </a:br>
            <a:r>
              <a:rPr lang="fa-IR" dirty="0" smtClean="0">
                <a:solidFill>
                  <a:srgbClr val="FF0000"/>
                </a:solidFill>
                <a:latin typeface="Tahoma" pitchFamily="34" charset="0"/>
                <a:ea typeface="Times New Roman" pitchFamily="18" charset="0"/>
                <a:cs typeface="Tahoma" pitchFamily="34" charset="0"/>
              </a:rPr>
              <a:t>اختلاف سطح حیاط:</a:t>
            </a:r>
            <a:r>
              <a:rPr lang="fa-IR" dirty="0" smtClean="0">
                <a:solidFill>
                  <a:srgbClr val="000000"/>
                </a:solidFill>
                <a:latin typeface="Tahoma" pitchFamily="34" charset="0"/>
                <a:ea typeface="Times New Roman" pitchFamily="18" charset="0"/>
                <a:cs typeface="Tahoma" pitchFamily="34" charset="0"/>
              </a:rPr>
              <a:t>حفاظی دربرابربادهای شدیدوگرم</a:t>
            </a:r>
            <a:r>
              <a:rPr lang="en-US" dirty="0" smtClean="0">
                <a:solidFill>
                  <a:srgbClr val="000000"/>
                </a:solidFill>
                <a:latin typeface="Tahoma" pitchFamily="34" charset="0"/>
                <a:ea typeface="Times New Roman" pitchFamily="18" charset="0"/>
                <a:cs typeface="Tahoma" pitchFamily="34" charset="0"/>
              </a:rPr>
              <a:t/>
            </a:r>
            <a:br>
              <a:rPr lang="en-US" dirty="0" smtClean="0">
                <a:solidFill>
                  <a:srgbClr val="000000"/>
                </a:solidFill>
                <a:latin typeface="Tahoma" pitchFamily="34" charset="0"/>
                <a:ea typeface="Times New Roman" pitchFamily="18" charset="0"/>
                <a:cs typeface="Tahoma" pitchFamily="34" charset="0"/>
              </a:rPr>
            </a:br>
            <a:r>
              <a:rPr lang="fa-IR" dirty="0" smtClean="0">
                <a:solidFill>
                  <a:srgbClr val="FF0000"/>
                </a:solidFill>
                <a:latin typeface="Tahoma" pitchFamily="34" charset="0"/>
                <a:ea typeface="Times New Roman" pitchFamily="18" charset="0"/>
                <a:cs typeface="Tahoma" pitchFamily="34" charset="0"/>
              </a:rPr>
              <a:t>هشتی:</a:t>
            </a:r>
            <a:r>
              <a:rPr lang="fa-IR" dirty="0" smtClean="0">
                <a:solidFill>
                  <a:srgbClr val="000000"/>
                </a:solidFill>
                <a:latin typeface="Tahoma" pitchFamily="34" charset="0"/>
                <a:ea typeface="Times New Roman" pitchFamily="18" charset="0"/>
                <a:cs typeface="Tahoma" pitchFamily="34" charset="0"/>
              </a:rPr>
              <a:t>درونگرایی ومانع کوران بادهای شدیدوگردبادهاازسمت کوچه به داخل حیاط</a:t>
            </a:r>
            <a:endParaRPr lang="fa-IR" sz="2400" dirty="0" smtClean="0">
              <a:latin typeface="Arial" pitchFamily="34" charset="0"/>
              <a:cs typeface="Arial" pitchFamily="34" charset="0"/>
            </a:endParaRPr>
          </a:p>
        </p:txBody>
      </p:sp>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1" descr="C:\Users\solaiman\Desktop\10190.jpg"/>
          <p:cNvPicPr>
            <a:picLocks noChangeAspect="1" noChangeArrowheads="1"/>
          </p:cNvPicPr>
          <p:nvPr/>
        </p:nvPicPr>
        <p:blipFill>
          <a:blip r:embed="rId2"/>
          <a:srcRect/>
          <a:stretch>
            <a:fillRect/>
          </a:stretch>
        </p:blipFill>
        <p:spPr bwMode="auto">
          <a:xfrm>
            <a:off x="0" y="502920"/>
            <a:ext cx="9144000" cy="5852160"/>
          </a:xfrm>
          <a:prstGeom prst="rect">
            <a:avLst/>
          </a:prstGeom>
          <a:noFill/>
        </p:spPr>
      </p:pic>
    </p:spTree>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69"/>
                                        </p:tgtEl>
                                        <p:attrNameLst>
                                          <p:attrName>style.visibility</p:attrName>
                                        </p:attrNameLst>
                                      </p:cBhvr>
                                      <p:to>
                                        <p:strVal val="visible"/>
                                      </p:to>
                                    </p:set>
                                    <p:anim calcmode="lin" valueType="num">
                                      <p:cBhvr additive="base">
                                        <p:cTn id="7" dur="500" fill="hold"/>
                                        <p:tgtEl>
                                          <p:spTgt spid="7169"/>
                                        </p:tgtEl>
                                        <p:attrNameLst>
                                          <p:attrName>ppt_x</p:attrName>
                                        </p:attrNameLst>
                                      </p:cBhvr>
                                      <p:tavLst>
                                        <p:tav tm="0">
                                          <p:val>
                                            <p:strVal val="#ppt_x"/>
                                          </p:val>
                                        </p:tav>
                                        <p:tav tm="100000">
                                          <p:val>
                                            <p:strVal val="#ppt_x"/>
                                          </p:val>
                                        </p:tav>
                                      </p:tavLst>
                                    </p:anim>
                                    <p:anim calcmode="lin" valueType="num">
                                      <p:cBhvr additive="base">
                                        <p:cTn id="8" dur="500" fill="hold"/>
                                        <p:tgtEl>
                                          <p:spTgt spid="716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8596" y="357166"/>
            <a:ext cx="8358246" cy="2585323"/>
          </a:xfrm>
          <a:prstGeom prst="rect">
            <a:avLst/>
          </a:prstGeom>
        </p:spPr>
        <p:txBody>
          <a:bodyPr wrap="square">
            <a:spAutoFit/>
          </a:bodyPr>
          <a:lstStyle/>
          <a:p>
            <a:pPr lvl="0" fontAlgn="base">
              <a:spcBef>
                <a:spcPct val="0"/>
              </a:spcBef>
              <a:spcAft>
                <a:spcPct val="0"/>
              </a:spcAft>
            </a:pPr>
            <a:r>
              <a:rPr lang="fa-IR" dirty="0" smtClean="0">
                <a:solidFill>
                  <a:schemeClr val="tx2">
                    <a:lumMod val="10000"/>
                  </a:schemeClr>
                </a:solidFill>
                <a:latin typeface="Andalus" pitchFamily="18" charset="-78"/>
                <a:ea typeface="Times New Roman" pitchFamily="18" charset="0"/>
                <a:cs typeface="Andalus" pitchFamily="18" charset="-78"/>
              </a:rPr>
              <a:t>زمانی که مرحوم حاج سیدحسن نطنزی(مشهوربه بروجردی)تاجرمعروف فرش کاشان دخترهمکارش مرحوم حاج سیدجعفرنطنزی رابرای پسرخودسیدمهدی خواستگاری کرد،خانواده دختر(که درخانه فعلی طباطبایی های کاشان زندگی می کردند) ساخت خانه ای درشان وموقعیت اجتماعی شان رابرای محل زندگی دخترشان شرط این ازدواج قراردادند.</a:t>
            </a:r>
            <a:br>
              <a:rPr lang="fa-IR" dirty="0" smtClean="0">
                <a:solidFill>
                  <a:schemeClr val="tx2">
                    <a:lumMod val="10000"/>
                  </a:schemeClr>
                </a:solidFill>
                <a:latin typeface="Andalus" pitchFamily="18" charset="-78"/>
                <a:ea typeface="Times New Roman" pitchFamily="18" charset="0"/>
                <a:cs typeface="Andalus" pitchFamily="18" charset="-78"/>
              </a:rPr>
            </a:br>
            <a:r>
              <a:rPr lang="fa-IR" dirty="0" smtClean="0">
                <a:solidFill>
                  <a:schemeClr val="tx2">
                    <a:lumMod val="10000"/>
                  </a:schemeClr>
                </a:solidFill>
                <a:latin typeface="Andalus" pitchFamily="18" charset="-78"/>
                <a:ea typeface="Times New Roman" pitchFamily="18" charset="0"/>
                <a:cs typeface="Andalus" pitchFamily="18" charset="-78"/>
              </a:rPr>
              <a:t>خانواده بروجردی ازمعروف ترین معمارشهر(استادعلی مریم کاشانی)درخواست کردند که خانه موردنظررابسازد.استاد بعدازبه پایان رساندن سفت کاری خانه برای انجام نازک کاری وتزیینات ازبرجسته ترین هنرمندان نگارگرشهردعوت به عمل آورد.واین هنرمندان داستان هاوروایات عاشقانه خمسه نظامی وهفت پیکرجامی رادرجای جای طاق هاورواق ها به تصویرکشیدند.ساخت این خانه </a:t>
            </a:r>
            <a:r>
              <a:rPr lang="fa-IR" dirty="0" smtClean="0">
                <a:solidFill>
                  <a:srgbClr val="FF0000"/>
                </a:solidFill>
                <a:latin typeface="Andalus" pitchFamily="18" charset="-78"/>
                <a:ea typeface="Times New Roman" pitchFamily="18" charset="0"/>
                <a:cs typeface="Andalus" pitchFamily="18" charset="-78"/>
              </a:rPr>
              <a:t>حدود۱۸سال توسط۲۵نفرمعماروهنرمندبه طول انجامید</a:t>
            </a:r>
            <a:r>
              <a:rPr lang="fa-IR" dirty="0" smtClean="0">
                <a:solidFill>
                  <a:schemeClr val="tx2">
                    <a:lumMod val="10000"/>
                  </a:schemeClr>
                </a:solidFill>
                <a:latin typeface="Andalus" pitchFamily="18" charset="-78"/>
                <a:ea typeface="Times New Roman" pitchFamily="18" charset="0"/>
                <a:cs typeface="Andalus" pitchFamily="18" charset="-78"/>
              </a:rPr>
              <a:t>.ودرزمان حکومت </a:t>
            </a:r>
            <a:r>
              <a:rPr lang="fa-IR" dirty="0" smtClean="0">
                <a:solidFill>
                  <a:srgbClr val="FF0000"/>
                </a:solidFill>
                <a:latin typeface="Andalus" pitchFamily="18" charset="-78"/>
                <a:ea typeface="Times New Roman" pitchFamily="18" charset="0"/>
                <a:cs typeface="Andalus" pitchFamily="18" charset="-78"/>
              </a:rPr>
              <a:t>ناصرالدین شاه ۱۲۸۰-۱۲۹۲ساخته شد</a:t>
            </a:r>
            <a:r>
              <a:rPr lang="fa-IR" dirty="0" smtClean="0">
                <a:solidFill>
                  <a:schemeClr val="tx2">
                    <a:lumMod val="10000"/>
                  </a:schemeClr>
                </a:solidFill>
                <a:latin typeface="Andalus" pitchFamily="18" charset="-78"/>
                <a:ea typeface="Times New Roman" pitchFamily="18" charset="0"/>
                <a:cs typeface="Andalus" pitchFamily="18" charset="-78"/>
              </a:rPr>
              <a:t>.و</a:t>
            </a:r>
            <a:r>
              <a:rPr lang="fa-IR" dirty="0" smtClean="0">
                <a:solidFill>
                  <a:srgbClr val="FF0000"/>
                </a:solidFill>
                <a:latin typeface="Andalus" pitchFamily="18" charset="-78"/>
                <a:ea typeface="Times New Roman" pitchFamily="18" charset="0"/>
                <a:cs typeface="Andalus" pitchFamily="18" charset="-78"/>
              </a:rPr>
              <a:t>اکنون حدود ۱۳۰ سال از عمر این خانه سپری شده.</a:t>
            </a:r>
            <a:endParaRPr lang="fa-IR" sz="2400" dirty="0" smtClean="0">
              <a:solidFill>
                <a:srgbClr val="FF0000"/>
              </a:solidFill>
              <a:latin typeface="Andalus" pitchFamily="18" charset="-78"/>
              <a:cs typeface="Andalus" pitchFamily="18" charset="-78"/>
            </a:endParaRPr>
          </a:p>
        </p:txBody>
      </p:sp>
      <p:pic>
        <p:nvPicPr>
          <p:cNvPr id="5" name="Picture 4" descr="خانه تاریخی بروجردی؛ کاشان؛ عکس از آنوبانینی">
            <a:hlinkClick r:id="rId2"/>
          </p:cNvPr>
          <p:cNvPicPr/>
          <p:nvPr/>
        </p:nvPicPr>
        <p:blipFill>
          <a:blip r:embed="rId3"/>
          <a:srcRect/>
          <a:stretch>
            <a:fillRect/>
          </a:stretch>
        </p:blipFill>
        <p:spPr bwMode="auto">
          <a:xfrm>
            <a:off x="500034" y="3000372"/>
            <a:ext cx="4714908" cy="3314718"/>
          </a:xfrm>
          <a:prstGeom prst="rect">
            <a:avLst/>
          </a:prstGeom>
          <a:noFill/>
          <a:ln w="9525">
            <a:noFill/>
            <a:miter lim="800000"/>
            <a:headEnd/>
            <a:tailEnd/>
          </a:ln>
        </p:spPr>
      </p:pic>
      <p:sp>
        <p:nvSpPr>
          <p:cNvPr id="6" name="Rectangle 5"/>
          <p:cNvSpPr/>
          <p:nvPr/>
        </p:nvSpPr>
        <p:spPr>
          <a:xfrm>
            <a:off x="5143504" y="3214686"/>
            <a:ext cx="3786182" cy="2585323"/>
          </a:xfrm>
          <a:prstGeom prst="rect">
            <a:avLst/>
          </a:prstGeom>
        </p:spPr>
        <p:txBody>
          <a:bodyPr wrap="square">
            <a:spAutoFit/>
          </a:bodyPr>
          <a:lstStyle/>
          <a:p>
            <a:r>
              <a:rPr lang="fa-IR" dirty="0" smtClean="0">
                <a:solidFill>
                  <a:srgbClr val="FF0000"/>
                </a:solidFill>
                <a:latin typeface="Tahoma" pitchFamily="34" charset="0"/>
                <a:ea typeface="Times New Roman" pitchFamily="18" charset="0"/>
                <a:cs typeface="Tahoma" pitchFamily="34" charset="0"/>
              </a:rPr>
              <a:t>روش کاراستادعلی مریم کاشانی:</a:t>
            </a:r>
            <a:r>
              <a:rPr lang="fa-IR" dirty="0" smtClean="0">
                <a:solidFill>
                  <a:srgbClr val="000000"/>
                </a:solidFill>
                <a:latin typeface="Tahoma" pitchFamily="34" charset="0"/>
                <a:ea typeface="Times New Roman" pitchFamily="18" charset="0"/>
                <a:cs typeface="Tahoma" pitchFamily="34" charset="0"/>
              </a:rPr>
              <a:t>شیوه کاراین استاداین گونه بوده که ابتداماکت ساختمان موردنظررامی ساخته وپس ازتاییدطرح توسط کارفرمانسبت به ساخت آن اقدام می کرده.تیمچه امین الدوله وخانه طباطبایی از آثاراوست.وی این خانه را باالهام ازشیوه</a:t>
            </a:r>
            <a:r>
              <a:rPr lang="en-US" dirty="0" smtClean="0">
                <a:solidFill>
                  <a:srgbClr val="000000"/>
                </a:solidFill>
                <a:latin typeface="Calibri"/>
                <a:ea typeface="Times New Roman" pitchFamily="18" charset="0"/>
                <a:cs typeface="Tahoma" pitchFamily="34" charset="0"/>
              </a:rPr>
              <a:t> </a:t>
            </a:r>
            <a:r>
              <a:rPr lang="fa-IR" sz="1400" dirty="0" smtClean="0">
                <a:solidFill>
                  <a:srgbClr val="3A508B"/>
                </a:solidFill>
                <a:latin typeface="Tahoma" pitchFamily="34" charset="0"/>
                <a:ea typeface="Times New Roman" pitchFamily="18" charset="0"/>
                <a:cs typeface="Tahoma" pitchFamily="34" charset="0"/>
                <a:hlinkClick r:id="rId4"/>
              </a:rPr>
              <a:t>معماری</a:t>
            </a:r>
            <a:r>
              <a:rPr lang="en-US" dirty="0" smtClean="0">
                <a:solidFill>
                  <a:srgbClr val="000000"/>
                </a:solidFill>
                <a:latin typeface="Calibri"/>
                <a:ea typeface="Times New Roman" pitchFamily="18" charset="0"/>
                <a:cs typeface="Tahoma" pitchFamily="34" charset="0"/>
              </a:rPr>
              <a:t> </a:t>
            </a:r>
            <a:r>
              <a:rPr lang="fa-IR" dirty="0" smtClean="0">
                <a:solidFill>
                  <a:srgbClr val="000000"/>
                </a:solidFill>
                <a:latin typeface="Tahoma" pitchFamily="34" charset="0"/>
                <a:ea typeface="Times New Roman" pitchFamily="18" charset="0"/>
                <a:cs typeface="Tahoma" pitchFamily="34" charset="0"/>
              </a:rPr>
              <a:t>اصیل ایرانی ساخته است</a:t>
            </a:r>
            <a:endParaRPr lang="fa-IR"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additive="base">
                                        <p:cTn id="12"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ncode_imageresizer_container_3" descr="http://up.naghsh-negar.ir/uploads/5sxaz7e3xqdavcr0emyv.jpg"/>
          <p:cNvPicPr/>
          <p:nvPr/>
        </p:nvPicPr>
        <p:blipFill>
          <a:blip r:embed="rId2"/>
          <a:srcRect/>
          <a:stretch>
            <a:fillRect/>
          </a:stretch>
        </p:blipFill>
        <p:spPr bwMode="auto">
          <a:xfrm>
            <a:off x="4143372" y="428604"/>
            <a:ext cx="4592335" cy="6000792"/>
          </a:xfrm>
          <a:prstGeom prst="rect">
            <a:avLst/>
          </a:prstGeom>
          <a:noFill/>
          <a:ln w="9525">
            <a:noFill/>
            <a:miter lim="800000"/>
            <a:headEnd/>
            <a:tailEnd/>
          </a:ln>
        </p:spPr>
      </p:pic>
      <p:pic>
        <p:nvPicPr>
          <p:cNvPr id="5" name="ncode_imageresizer_container_6" descr="http://up.naghsh-negar.ir/uploads/7qcp1zgp0bcla8tze874.jpg"/>
          <p:cNvPicPr/>
          <p:nvPr/>
        </p:nvPicPr>
        <p:blipFill>
          <a:blip r:embed="rId3"/>
          <a:srcRect/>
          <a:stretch>
            <a:fillRect/>
          </a:stretch>
        </p:blipFill>
        <p:spPr bwMode="auto">
          <a:xfrm>
            <a:off x="571472" y="285728"/>
            <a:ext cx="3377889" cy="3714775"/>
          </a:xfrm>
          <a:prstGeom prst="rect">
            <a:avLst/>
          </a:prstGeom>
          <a:noFill/>
          <a:ln w="9525">
            <a:noFill/>
            <a:miter lim="800000"/>
            <a:headEnd/>
            <a:tailEnd/>
          </a:ln>
        </p:spPr>
      </p:pic>
      <p:sp>
        <p:nvSpPr>
          <p:cNvPr id="6" name="Rectangle 5"/>
          <p:cNvSpPr/>
          <p:nvPr/>
        </p:nvSpPr>
        <p:spPr>
          <a:xfrm>
            <a:off x="1000100" y="3071810"/>
            <a:ext cx="1774845" cy="584775"/>
          </a:xfrm>
          <a:prstGeom prst="rect">
            <a:avLst/>
          </a:prstGeom>
          <a:noFill/>
        </p:spPr>
        <p:txBody>
          <a:bodyPr wrap="none" lIns="91440" tIns="45720" rIns="91440" bIns="45720">
            <a:spAutoFit/>
          </a:bodyPr>
          <a:lstStyle/>
          <a:p>
            <a:pPr algn="ctr"/>
            <a:r>
              <a:rPr lang="fa-IR"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نمای درونی</a:t>
            </a:r>
            <a:endParaRPr lang="en-US" sz="32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Rectangle 6"/>
          <p:cNvSpPr/>
          <p:nvPr/>
        </p:nvSpPr>
        <p:spPr>
          <a:xfrm>
            <a:off x="0" y="4143380"/>
            <a:ext cx="4214810" cy="2585323"/>
          </a:xfrm>
          <a:prstGeom prst="rect">
            <a:avLst/>
          </a:prstGeom>
        </p:spPr>
        <p:txBody>
          <a:bodyPr wrap="square">
            <a:spAutoFit/>
          </a:bodyPr>
          <a:lstStyle/>
          <a:p>
            <a:r>
              <a:rPr lang="fa-IR" dirty="0" smtClean="0">
                <a:solidFill>
                  <a:schemeClr val="tx2">
                    <a:lumMod val="50000"/>
                  </a:schemeClr>
                </a:solidFill>
                <a:latin typeface="Tahoma" pitchFamily="34" charset="0"/>
                <a:ea typeface="Times New Roman" pitchFamily="18" charset="0"/>
                <a:cs typeface="Tahoma" pitchFamily="34" charset="0"/>
              </a:rPr>
              <a:t>نقاشی های خانه بروجردی ها زیر نظر دو هنرمند بزرگ و نامدار نقاشی ایران دوران قاجار “مرحوم میرزا ابوالحسن غفاری کاشان” (بنیانگذار اولین مدرسه نقاشی در ایران) و برادرزاده اش “مرحوم میرزا محمدخان غفاری کاشانی” ملقب به “کمال الملک” ترسیم و طرح های گچبری خانه نیز با نظارت این دو استاد به انجام رسیده است.</a:t>
            </a:r>
            <a:endParaRPr lang="fa-IR"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 calcmode="lin" valueType="num">
                                      <p:cBhvr additive="base">
                                        <p:cTn id="18"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7">
                                            <p:txEl>
                                              <p:pRg st="0" end="0"/>
                                            </p:txEl>
                                          </p:spTgt>
                                        </p:tgtEl>
                                        <p:attrNameLst>
                                          <p:attrName>style.visibility</p:attrName>
                                        </p:attrNameLst>
                                      </p:cBhvr>
                                      <p:to>
                                        <p:strVal val="visible"/>
                                      </p:to>
                                    </p:set>
                                    <p:animEffect transition="in" filter="wipe(down)">
                                      <p:cBhvr>
                                        <p:cTn id="24"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71604" y="1071546"/>
            <a:ext cx="6000776" cy="4062651"/>
          </a:xfrm>
          <a:prstGeom prst="rect">
            <a:avLst/>
          </a:prstGeom>
        </p:spPr>
        <p:txBody>
          <a:bodyPr wrap="square">
            <a:spAutoFit/>
          </a:bodyPr>
          <a:lstStyle/>
          <a:p>
            <a:r>
              <a:rPr lang="fa-IR" sz="2400" dirty="0" smtClean="0">
                <a:solidFill>
                  <a:schemeClr val="bg2">
                    <a:lumMod val="75000"/>
                  </a:schemeClr>
                </a:solidFill>
                <a:latin typeface="Andalus" pitchFamily="18" charset="-78"/>
                <a:cs typeface="Andalus" pitchFamily="18" charset="-78"/>
              </a:rPr>
              <a:t>شرح </a:t>
            </a:r>
            <a:r>
              <a:rPr lang="fa-IR" sz="2400" dirty="0" smtClean="0">
                <a:solidFill>
                  <a:schemeClr val="bg2">
                    <a:lumMod val="75000"/>
                  </a:schemeClr>
                </a:solidFill>
                <a:latin typeface="Andalus" pitchFamily="18" charset="-78"/>
                <a:cs typeface="Andalus" pitchFamily="18" charset="-78"/>
                <a:hlinkClick r:id="rId2"/>
              </a:rPr>
              <a:t>پلان</a:t>
            </a:r>
            <a:r>
              <a:rPr lang="fa-IR" sz="2400" dirty="0" smtClean="0">
                <a:solidFill>
                  <a:schemeClr val="bg2">
                    <a:lumMod val="75000"/>
                  </a:schemeClr>
                </a:solidFill>
                <a:latin typeface="Andalus" pitchFamily="18" charset="-78"/>
                <a:cs typeface="Andalus" pitchFamily="18" charset="-78"/>
              </a:rPr>
              <a:t> خانه بروجردی ها معماری داخلی وعملکردفضاها)</a:t>
            </a:r>
            <a:br>
              <a:rPr lang="fa-IR" sz="2400" dirty="0" smtClean="0">
                <a:solidFill>
                  <a:schemeClr val="bg2">
                    <a:lumMod val="75000"/>
                  </a:schemeClr>
                </a:solidFill>
                <a:latin typeface="Andalus" pitchFamily="18" charset="-78"/>
                <a:cs typeface="Andalus" pitchFamily="18" charset="-78"/>
              </a:rPr>
            </a:br>
            <a:r>
              <a:rPr lang="fa-IR" sz="2400" dirty="0" smtClean="0">
                <a:solidFill>
                  <a:srgbClr val="FF0000"/>
                </a:solidFill>
                <a:latin typeface="Andalus" pitchFamily="18" charset="-78"/>
                <a:cs typeface="Andalus" pitchFamily="18" charset="-78"/>
              </a:rPr>
              <a:t>*</a:t>
            </a:r>
            <a:r>
              <a:rPr lang="fa-IR" sz="2400" dirty="0" smtClean="0">
                <a:solidFill>
                  <a:schemeClr val="bg2">
                    <a:lumMod val="75000"/>
                  </a:schemeClr>
                </a:solidFill>
                <a:latin typeface="Andalus" pitchFamily="18" charset="-78"/>
                <a:cs typeface="Andalus" pitchFamily="18" charset="-78"/>
              </a:rPr>
              <a:t>مساحت ۱۷۰۰مترمربع-زیربنا۱۰۰۰مترمربع-</a:t>
            </a:r>
            <a:br>
              <a:rPr lang="fa-IR" sz="2400" dirty="0" smtClean="0">
                <a:solidFill>
                  <a:schemeClr val="bg2">
                    <a:lumMod val="75000"/>
                  </a:schemeClr>
                </a:solidFill>
                <a:latin typeface="Andalus" pitchFamily="18" charset="-78"/>
                <a:cs typeface="Andalus" pitchFamily="18" charset="-78"/>
              </a:rPr>
            </a:br>
            <a:r>
              <a:rPr lang="fa-IR" sz="2400" dirty="0" smtClean="0">
                <a:solidFill>
                  <a:srgbClr val="FF0000"/>
                </a:solidFill>
                <a:latin typeface="Andalus" pitchFamily="18" charset="-78"/>
                <a:cs typeface="Andalus" pitchFamily="18" charset="-78"/>
              </a:rPr>
              <a:t>*</a:t>
            </a:r>
            <a:r>
              <a:rPr lang="fa-IR" sz="2400" dirty="0" smtClean="0">
                <a:solidFill>
                  <a:schemeClr val="bg2">
                    <a:lumMod val="75000"/>
                  </a:schemeClr>
                </a:solidFill>
                <a:latin typeface="Andalus" pitchFamily="18" charset="-78"/>
                <a:cs typeface="Andalus" pitchFamily="18" charset="-78"/>
              </a:rPr>
              <a:t>دوطبقه ودربعضی قسمتها مثل قسمت جنوبی که باسرداب دارای ۳طبقه است.</a:t>
            </a:r>
            <a:br>
              <a:rPr lang="fa-IR" sz="2400" dirty="0" smtClean="0">
                <a:solidFill>
                  <a:schemeClr val="bg2">
                    <a:lumMod val="75000"/>
                  </a:schemeClr>
                </a:solidFill>
                <a:latin typeface="Andalus" pitchFamily="18" charset="-78"/>
                <a:cs typeface="Andalus" pitchFamily="18" charset="-78"/>
              </a:rPr>
            </a:br>
            <a:r>
              <a:rPr lang="fa-IR" sz="2400" dirty="0" smtClean="0">
                <a:solidFill>
                  <a:schemeClr val="bg2">
                    <a:lumMod val="75000"/>
                  </a:schemeClr>
                </a:solidFill>
                <a:latin typeface="Andalus" pitchFamily="18" charset="-78"/>
                <a:cs typeface="Andalus" pitchFamily="18" charset="-78"/>
              </a:rPr>
              <a:t>حیاط/20در30متر</a:t>
            </a:r>
            <a:br>
              <a:rPr lang="fa-IR" sz="2400" dirty="0" smtClean="0">
                <a:solidFill>
                  <a:schemeClr val="bg2">
                    <a:lumMod val="75000"/>
                  </a:schemeClr>
                </a:solidFill>
                <a:latin typeface="Andalus" pitchFamily="18" charset="-78"/>
                <a:cs typeface="Andalus" pitchFamily="18" charset="-78"/>
              </a:rPr>
            </a:br>
            <a:r>
              <a:rPr lang="fa-IR" sz="2400" dirty="0" smtClean="0">
                <a:solidFill>
                  <a:srgbClr val="FF0000"/>
                </a:solidFill>
                <a:latin typeface="Andalus" pitchFamily="18" charset="-78"/>
                <a:cs typeface="Andalus" pitchFamily="18" charset="-78"/>
              </a:rPr>
              <a:t>*</a:t>
            </a:r>
            <a:r>
              <a:rPr lang="fa-IR" sz="2400" dirty="0" smtClean="0">
                <a:solidFill>
                  <a:schemeClr val="bg2">
                    <a:lumMod val="75000"/>
                  </a:schemeClr>
                </a:solidFill>
                <a:latin typeface="Andalus" pitchFamily="18" charset="-78"/>
                <a:cs typeface="Andalus" pitchFamily="18" charset="-78"/>
              </a:rPr>
              <a:t>دارای ۳ورودی درشمال(ورودی اصلی)،غرب(مخصوص مراسم مذهبی وغیره) وجنوب(برای خواص)-ایوان های سرپوشیده دراطراف حیاط.</a:t>
            </a:r>
            <a:br>
              <a:rPr lang="fa-IR" sz="2400" dirty="0" smtClean="0">
                <a:solidFill>
                  <a:schemeClr val="bg2">
                    <a:lumMod val="75000"/>
                  </a:schemeClr>
                </a:solidFill>
                <a:latin typeface="Andalus" pitchFamily="18" charset="-78"/>
                <a:cs typeface="Andalus" pitchFamily="18" charset="-78"/>
              </a:rPr>
            </a:br>
            <a:r>
              <a:rPr lang="fa-IR" sz="2400" dirty="0" smtClean="0">
                <a:solidFill>
                  <a:srgbClr val="FF0000"/>
                </a:solidFill>
                <a:latin typeface="Andalus" pitchFamily="18" charset="-78"/>
                <a:cs typeface="Andalus" pitchFamily="18" charset="-78"/>
              </a:rPr>
              <a:t>*</a:t>
            </a:r>
            <a:r>
              <a:rPr lang="fa-IR" sz="2400" dirty="0" smtClean="0">
                <a:solidFill>
                  <a:schemeClr val="bg2">
                    <a:lumMod val="75000"/>
                  </a:schemeClr>
                </a:solidFill>
                <a:latin typeface="Andalus" pitchFamily="18" charset="-78"/>
                <a:cs typeface="Andalus" pitchFamily="18" charset="-78"/>
              </a:rPr>
              <a:t>جلوخان درفضای هشتی که دارای ۶عددسکو برای انتظارمراجعین می باشد.این سکوها </a:t>
            </a:r>
            <a:r>
              <a:rPr lang="fa-IR" sz="2400" dirty="0" smtClean="0">
                <a:solidFill>
                  <a:schemeClr val="tx2">
                    <a:lumMod val="50000"/>
                  </a:schemeClr>
                </a:solidFill>
                <a:latin typeface="Andalus" pitchFamily="18" charset="-78"/>
                <a:cs typeface="Andalus" pitchFamily="18" charset="-78"/>
              </a:rPr>
              <a:t>پاخوری </a:t>
            </a:r>
            <a:r>
              <a:rPr lang="fa-IR" sz="2400" dirty="0" smtClean="0">
                <a:solidFill>
                  <a:schemeClr val="bg2">
                    <a:lumMod val="75000"/>
                  </a:schemeClr>
                </a:solidFill>
                <a:latin typeface="Andalus" pitchFamily="18" charset="-78"/>
                <a:cs typeface="Andalus" pitchFamily="18" charset="-78"/>
              </a:rPr>
              <a:t>نام دارد.</a:t>
            </a:r>
            <a:r>
              <a:rPr lang="fa-IR" dirty="0" smtClean="0"/>
              <a:t/>
            </a:r>
            <a:br>
              <a:rPr lang="fa-IR" dirty="0" smtClean="0"/>
            </a:br>
            <a:endParaRPr lang="fa-IR" dirty="0"/>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up.naghsh-negar.ir/uploads/jset6q3vry4azppic716.jpg"/>
          <p:cNvPicPr/>
          <p:nvPr/>
        </p:nvPicPr>
        <p:blipFill>
          <a:blip r:embed="rId2"/>
          <a:srcRect/>
          <a:stretch>
            <a:fillRect/>
          </a:stretch>
        </p:blipFill>
        <p:spPr bwMode="auto">
          <a:xfrm>
            <a:off x="1357290" y="147002"/>
            <a:ext cx="6072230" cy="6563995"/>
          </a:xfrm>
          <a:prstGeom prst="rect">
            <a:avLst/>
          </a:prstGeom>
          <a:noFill/>
          <a:ln w="9525">
            <a:noFill/>
            <a:miter lim="800000"/>
            <a:headEnd/>
            <a:tailEnd/>
          </a:ln>
        </p:spPr>
      </p:pic>
      <p:sp>
        <p:nvSpPr>
          <p:cNvPr id="5" name="Rectangle 4"/>
          <p:cNvSpPr/>
          <p:nvPr/>
        </p:nvSpPr>
        <p:spPr>
          <a:xfrm>
            <a:off x="7286644" y="2000240"/>
            <a:ext cx="1857356" cy="1754326"/>
          </a:xfrm>
          <a:prstGeom prst="rect">
            <a:avLst/>
          </a:prstGeom>
          <a:noFill/>
        </p:spPr>
        <p:txBody>
          <a:bodyPr wrap="square" lIns="91440" tIns="45720" rIns="91440" bIns="45720">
            <a:spAutoFit/>
          </a:bodyPr>
          <a:lstStyle/>
          <a:p>
            <a:pPr algn="ctr"/>
            <a:r>
              <a:rPr lang="fa-IR" sz="54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Andalus" pitchFamily="18" charset="-78"/>
                <a:cs typeface="Andalus" pitchFamily="18" charset="-78"/>
              </a:rPr>
              <a:t>نقشه طبقات</a:t>
            </a:r>
            <a:endParaRPr lang="en-US" sz="5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Andalus" pitchFamily="18" charset="-78"/>
              <a:cs typeface="Andalus" pitchFamily="18" charset="-78"/>
            </a:endParaRP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6" presetClass="emph" presetSubtype="0" fill="hold" grpId="0" nodeType="clickEffect">
                                  <p:stCondLst>
                                    <p:cond delay="0"/>
                                  </p:stCondLst>
                                  <p:childTnLst>
                                    <p:animScale>
                                      <p:cBhvr>
                                        <p:cTn id="11" dur="2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3143240" y="285728"/>
            <a:ext cx="5572132"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sz="2000" b="1" i="0" u="none" strike="noStrike" cap="none" normalizeH="0" baseline="0" dirty="0" smtClean="0">
                <a:ln>
                  <a:noFill/>
                </a:ln>
                <a:solidFill>
                  <a:srgbClr val="AD2100"/>
                </a:solidFill>
                <a:effectLst/>
                <a:latin typeface="Calibri" pitchFamily="34" charset="0"/>
                <a:ea typeface="Times New Roman" pitchFamily="18" charset="0"/>
                <a:cs typeface="Arial" pitchFamily="34" charset="0"/>
              </a:rPr>
              <a:t>تابستان نشین</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fa-IR" sz="2000" b="0"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تابستان نشین، که مهمترین و اصلیترین بخش خانه بروجردیهاست، مقابل ورودی اصلی و پشت به قبله واقع شده است ، و قوس بزرگِ نمای آن که در تمام خانه های اعیانی قدیمی کاشان دیده می‌شود، احتمالاً تقلیدی است از طرح مثلّث در نمای معماری اروپایی که تحت تأثیر معماری ایرانی به صورت منحنی در آمده است. در داخل محدودة قوس، گچبریهای برجسته، متأثر از تزیینات روسی مانند سماور و قوری، به چشم می‌خورد. </a:t>
            </a:r>
            <a:endParaRPr kumimoji="0" lang="fa-IR"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6" name="Rectangle 2"/>
          <p:cNvSpPr>
            <a:spLocks noChangeArrowheads="1"/>
          </p:cNvSpPr>
          <p:nvPr/>
        </p:nvSpPr>
        <p:spPr bwMode="auto">
          <a:xfrm>
            <a:off x="2428860" y="3857628"/>
            <a:ext cx="6215074"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1" eaLnBrk="1" fontAlgn="base" latinLnBrk="0" hangingPunct="1">
              <a:lnSpc>
                <a:spcPct val="100000"/>
              </a:lnSpc>
              <a:spcBef>
                <a:spcPct val="0"/>
              </a:spcBef>
              <a:spcAft>
                <a:spcPct val="0"/>
              </a:spcAft>
              <a:buClrTx/>
              <a:buSzTx/>
              <a:buFontTx/>
              <a:buNone/>
              <a:tabLst/>
            </a:pPr>
            <a:r>
              <a:rPr kumimoji="0" lang="fa-IR" sz="2000" b="0"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 </a:t>
            </a:r>
            <a:r>
              <a:rPr kumimoji="0" lang="fa-IR" sz="2000" b="1" i="0" u="none" strike="noStrike" cap="none" normalizeH="0" baseline="0" dirty="0" smtClean="0">
                <a:ln>
                  <a:noFill/>
                </a:ln>
                <a:solidFill>
                  <a:srgbClr val="AD2100"/>
                </a:solidFill>
                <a:effectLst/>
                <a:latin typeface="Calibri" pitchFamily="34" charset="0"/>
                <a:ea typeface="Times New Roman" pitchFamily="18" charset="0"/>
                <a:cs typeface="Arial" pitchFamily="34" charset="0"/>
              </a:rPr>
              <a:t>زمستان نشین</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fa-IR"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زمستان نشین، در شمال مجاور راهرو ورودی و مشتمل بر یک اتاق، یک شاه نشینِ پنج در با گچبریهای زیبا و ایوانی وسیع و آفتابگیر است.</a:t>
            </a:r>
            <a:r>
              <a:rPr kumimoji="0" lang="fa-IR"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endParaRPr kumimoji="0" lang="fa-IR"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ctangle 6"/>
          <p:cNvSpPr/>
          <p:nvPr/>
        </p:nvSpPr>
        <p:spPr>
          <a:xfrm>
            <a:off x="4071934" y="2786058"/>
            <a:ext cx="4572000" cy="1015663"/>
          </a:xfrm>
          <a:prstGeom prst="rect">
            <a:avLst/>
          </a:prstGeom>
        </p:spPr>
        <p:txBody>
          <a:bodyPr>
            <a:spAutoFit/>
          </a:bodyPr>
          <a:lstStyle/>
          <a:p>
            <a:r>
              <a:rPr lang="fa-IR" sz="2000" dirty="0" smtClean="0">
                <a:solidFill>
                  <a:schemeClr val="tx2">
                    <a:lumMod val="75000"/>
                  </a:schemeClr>
                </a:solidFill>
              </a:rPr>
              <a:t>تابستان نشین شامل دو اتاق، تالار اصلی، دو سرپوشیدة فرعی، یک سرپوشیدة اصلی، دو گوشواره، یک شاه نشین و تالار طَنَبی است.</a:t>
            </a:r>
            <a:endParaRPr lang="fa-IR" sz="2000" dirty="0">
              <a:solidFill>
                <a:schemeClr val="tx2">
                  <a:lumMod val="75000"/>
                </a:schemeClr>
              </a:solidFill>
            </a:endParaRP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25">
                                            <p:txEl>
                                              <p:pRg st="0" end="0"/>
                                            </p:txEl>
                                          </p:spTgt>
                                        </p:tgtEl>
                                        <p:attrNameLst>
                                          <p:attrName>style.visibility</p:attrName>
                                        </p:attrNameLst>
                                      </p:cBhvr>
                                      <p:to>
                                        <p:strVal val="visible"/>
                                      </p:to>
                                    </p:set>
                                    <p:animEffect transition="in" filter="wipe(down)">
                                      <p:cBhvr>
                                        <p:cTn id="7" dur="500"/>
                                        <p:tgtEl>
                                          <p:spTgt spid="1025">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025">
                                            <p:txEl>
                                              <p:pRg st="1" end="1"/>
                                            </p:txEl>
                                          </p:spTgt>
                                        </p:tgtEl>
                                        <p:attrNameLst>
                                          <p:attrName>style.visibility</p:attrName>
                                        </p:attrNameLst>
                                      </p:cBhvr>
                                      <p:to>
                                        <p:strVal val="visible"/>
                                      </p:to>
                                    </p:set>
                                    <p:animEffect transition="in" filter="wipe(down)">
                                      <p:cBhvr>
                                        <p:cTn id="10" dur="500"/>
                                        <p:tgtEl>
                                          <p:spTgt spid="102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down)">
                                      <p:cBhvr>
                                        <p:cTn id="15" dur="500"/>
                                        <p:tgtEl>
                                          <p:spTgt spid="7">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026">
                                            <p:txEl>
                                              <p:pRg st="0" end="0"/>
                                            </p:txEl>
                                          </p:spTgt>
                                        </p:tgtEl>
                                        <p:attrNameLst>
                                          <p:attrName>style.visibility</p:attrName>
                                        </p:attrNameLst>
                                      </p:cBhvr>
                                      <p:to>
                                        <p:strVal val="visible"/>
                                      </p:to>
                                    </p:set>
                                    <p:animEffect transition="in" filter="wipe(down)">
                                      <p:cBhvr>
                                        <p:cTn id="20" dur="500"/>
                                        <p:tgtEl>
                                          <p:spTgt spid="1026">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026">
                                            <p:txEl>
                                              <p:pRg st="1" end="1"/>
                                            </p:txEl>
                                          </p:spTgt>
                                        </p:tgtEl>
                                        <p:attrNameLst>
                                          <p:attrName>style.visibility</p:attrName>
                                        </p:attrNameLst>
                                      </p:cBhvr>
                                      <p:to>
                                        <p:strVal val="visible"/>
                                      </p:to>
                                    </p:set>
                                    <p:animEffect transition="in" filter="wipe(down)">
                                      <p:cBhvr>
                                        <p:cTn id="25" dur="500"/>
                                        <p:tgtEl>
                                          <p:spTgt spid="102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 grpId="0" build="allAtOnce"/>
      <p:bldP spid="1026" grpId="0" build="p"/>
      <p:bldP spid="7"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177</TotalTime>
  <Words>252</Words>
  <Application>Microsoft Office PowerPoint</Application>
  <PresentationFormat>On-screen Show (4:3)</PresentationFormat>
  <Paragraphs>41</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Paper</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solaiman</dc:creator>
  <cp:lastModifiedBy>wonderworker</cp:lastModifiedBy>
  <cp:revision>21</cp:revision>
  <dcterms:created xsi:type="dcterms:W3CDTF">2011-12-04T18:18:10Z</dcterms:created>
  <dcterms:modified xsi:type="dcterms:W3CDTF">2011-12-10T22:42:36Z</dcterms:modified>
</cp:coreProperties>
</file>