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5"/>
  </p:notesMasterIdLst>
  <p:sldIdLst>
    <p:sldId id="367" r:id="rId2"/>
    <p:sldId id="368" r:id="rId3"/>
    <p:sldId id="459" r:id="rId4"/>
    <p:sldId id="460" r:id="rId5"/>
    <p:sldId id="461" r:id="rId6"/>
    <p:sldId id="462" r:id="rId7"/>
    <p:sldId id="376" r:id="rId8"/>
    <p:sldId id="377" r:id="rId9"/>
    <p:sldId id="437" r:id="rId10"/>
    <p:sldId id="436" r:id="rId11"/>
    <p:sldId id="381" r:id="rId12"/>
    <p:sldId id="384" r:id="rId13"/>
    <p:sldId id="458" r:id="rId14"/>
    <p:sldId id="390" r:id="rId15"/>
    <p:sldId id="386" r:id="rId16"/>
    <p:sldId id="387" r:id="rId17"/>
    <p:sldId id="394" r:id="rId18"/>
    <p:sldId id="395" r:id="rId19"/>
    <p:sldId id="398" r:id="rId20"/>
    <p:sldId id="399" r:id="rId21"/>
    <p:sldId id="400" r:id="rId22"/>
    <p:sldId id="321" r:id="rId23"/>
    <p:sldId id="405" r:id="rId24"/>
    <p:sldId id="403" r:id="rId25"/>
    <p:sldId id="406" r:id="rId26"/>
    <p:sldId id="413" r:id="rId27"/>
    <p:sldId id="412" r:id="rId28"/>
    <p:sldId id="432" r:id="rId29"/>
    <p:sldId id="418" r:id="rId30"/>
    <p:sldId id="417" r:id="rId31"/>
    <p:sldId id="424" r:id="rId32"/>
    <p:sldId id="419" r:id="rId33"/>
    <p:sldId id="420" r:id="rId34"/>
    <p:sldId id="425" r:id="rId35"/>
    <p:sldId id="427" r:id="rId36"/>
    <p:sldId id="428" r:id="rId37"/>
    <p:sldId id="429" r:id="rId38"/>
    <p:sldId id="430" r:id="rId39"/>
    <p:sldId id="441" r:id="rId40"/>
    <p:sldId id="445" r:id="rId41"/>
    <p:sldId id="443" r:id="rId42"/>
    <p:sldId id="409" r:id="rId43"/>
    <p:sldId id="411" r:id="rId4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FF78"/>
    <a:srgbClr val="008A3E"/>
    <a:srgbClr val="002A13"/>
    <a:srgbClr val="FF3300"/>
    <a:srgbClr val="FF6699"/>
    <a:srgbClr val="FF0066"/>
    <a:srgbClr val="745995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48DD85-FBEA-4C96-A716-B51B4C677D59}" type="datetimeFigureOut">
              <a:rPr lang="fa-IR" smtClean="0"/>
              <a:pPr/>
              <a:t>12/27/1435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9C8CF45-C7AC-43AC-BD94-07E41D7DAD3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024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9FA0-5250-49C1-ADE1-BA439D33A0A4}" type="datetimeFigureOut">
              <a:rPr lang="fa-IR" smtClean="0"/>
              <a:pPr/>
              <a:t>12/27/1435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135B-7294-4CA5-92CD-C273E839F89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9FA0-5250-49C1-ADE1-BA439D33A0A4}" type="datetimeFigureOut">
              <a:rPr lang="fa-IR" smtClean="0"/>
              <a:pPr/>
              <a:t>12/27/1435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135B-7294-4CA5-92CD-C273E839F89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9FA0-5250-49C1-ADE1-BA439D33A0A4}" type="datetimeFigureOut">
              <a:rPr lang="fa-IR" smtClean="0"/>
              <a:pPr/>
              <a:t>12/27/1435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135B-7294-4CA5-92CD-C273E839F89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9FA0-5250-49C1-ADE1-BA439D33A0A4}" type="datetimeFigureOut">
              <a:rPr lang="fa-IR" smtClean="0"/>
              <a:pPr/>
              <a:t>12/27/1435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135B-7294-4CA5-92CD-C273E839F89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9FA0-5250-49C1-ADE1-BA439D33A0A4}" type="datetimeFigureOut">
              <a:rPr lang="fa-IR" smtClean="0"/>
              <a:pPr/>
              <a:t>12/27/1435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135B-7294-4CA5-92CD-C273E839F89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9FA0-5250-49C1-ADE1-BA439D33A0A4}" type="datetimeFigureOut">
              <a:rPr lang="fa-IR" smtClean="0"/>
              <a:pPr/>
              <a:t>12/27/1435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135B-7294-4CA5-92CD-C273E839F89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9FA0-5250-49C1-ADE1-BA439D33A0A4}" type="datetimeFigureOut">
              <a:rPr lang="fa-IR" smtClean="0"/>
              <a:pPr/>
              <a:t>12/27/1435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135B-7294-4CA5-92CD-C273E839F89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9FA0-5250-49C1-ADE1-BA439D33A0A4}" type="datetimeFigureOut">
              <a:rPr lang="fa-IR" smtClean="0"/>
              <a:pPr/>
              <a:t>12/27/1435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135B-7294-4CA5-92CD-C273E839F89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9FA0-5250-49C1-ADE1-BA439D33A0A4}" type="datetimeFigureOut">
              <a:rPr lang="fa-IR" smtClean="0"/>
              <a:pPr/>
              <a:t>12/27/1435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135B-7294-4CA5-92CD-C273E839F89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9FA0-5250-49C1-ADE1-BA439D33A0A4}" type="datetimeFigureOut">
              <a:rPr lang="fa-IR" smtClean="0"/>
              <a:pPr/>
              <a:t>12/27/1435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135B-7294-4CA5-92CD-C273E839F89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9FA0-5250-49C1-ADE1-BA439D33A0A4}" type="datetimeFigureOut">
              <a:rPr lang="fa-IR" smtClean="0"/>
              <a:pPr/>
              <a:t>12/27/1435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135B-7294-4CA5-92CD-C273E839F89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C9FA0-5250-49C1-ADE1-BA439D33A0A4}" type="datetimeFigureOut">
              <a:rPr lang="fa-IR" smtClean="0"/>
              <a:pPr/>
              <a:t>12/27/1435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1135B-7294-4CA5-92CD-C273E839F89D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A1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2" descr="http://upload.tehran98.com/img1/u78zrw69h92zg3rlfv0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786050" y="6029286"/>
            <a:ext cx="3143272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جاده کندوان ـ چالوس ـ کرج</a:t>
            </a:r>
            <a:endParaRPr lang="fa-IR" sz="2000" dirty="0"/>
          </a:p>
        </p:txBody>
      </p:sp>
      <p:sp>
        <p:nvSpPr>
          <p:cNvPr id="7" name="Rectangle 6"/>
          <p:cNvSpPr/>
          <p:nvPr/>
        </p:nvSpPr>
        <p:spPr>
          <a:xfrm>
            <a:off x="1857356" y="1214422"/>
            <a:ext cx="5214974" cy="12349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Homa" pitchFamily="2" charset="-78"/>
              </a:rPr>
              <a:t>اَلدَّرْسُ الرّابِعُ</a:t>
            </a:r>
            <a:endParaRPr lang="fa-IR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5538" name="Picture 2" descr="http://www.shiaupload.ir/images/62658640507392574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57158" y="214290"/>
            <a:ext cx="8429684" cy="39087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«  ما هُوَ رَأیُکَ ؟ اَتَقدِرُ عَلَی العُبورِ أم لا ؟ مَن یَصدُقُ ؟ وَ مَن یَکذِبُ ؟ »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ما اَجابَ الفَرَسُ الصّغیرُ عَن سُـؤالِها . لَکِنَّـهُ قالَ بَعدَ دَقیقَتَـینِ 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البَقَرَۀُ تَـصدُقُ و السّنجابُ یَصدُقُ أیضًا . البَقَرَۀُ ، کبیرَۀٌ و السّنجابُ ، صغیرٌ 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کُلٌّ مِنهُما یَقولُ رَأیَهُ . فَهِمتُ الموضوعُ » 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یَفهَمُ الفَرَسُ الصّغیرُ قَصدَ اُمّـهِ و یَذهَبُ إلَی النّهرِ و یُـشاهِدُ البَقَرَۀَ و السّنجابَ مَشغولَینِ بِالجَدَلِ 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4335386"/>
            <a:ext cx="8429684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a-IR" sz="24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«  نظرت چیست ؟ آیا می توانی عبور کنی یا نه ؟ چه کسی راست می گوید ؟ و چه کسی دروغ می گوید ؟</a:t>
            </a:r>
          </a:p>
          <a:p>
            <a:pPr algn="just"/>
            <a:r>
              <a:rPr lang="fa-IR" sz="24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اسب کوچولو به پرسش او پاسخی نداد . امّا او پس از دو دقیقه گفت :</a:t>
            </a:r>
          </a:p>
          <a:p>
            <a:pPr algn="just"/>
            <a:r>
              <a:rPr lang="fa-IR" sz="24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گاو راست می گوید و سنجاب نیز راست می گوید . گاو ، بزرگ است و سنجاب ، کوچک . </a:t>
            </a:r>
          </a:p>
          <a:p>
            <a:pPr algn="just"/>
            <a:r>
              <a:rPr lang="fa-IR" sz="24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هر یک از آن دو نظرش را می گوید . موضوع را دریافتم . »</a:t>
            </a:r>
          </a:p>
          <a:p>
            <a:pPr algn="just"/>
            <a:r>
              <a:rPr lang="fa-IR" sz="24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اسب کوچولو منظور مادرش را می فهمد و به رودخانه می رود و ( در این هنگام ) گاو و سنجاب را سرگرم گفتگو و جدال می بیند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6" grpId="1" build="allAtOnce" animBg="1"/>
      <p:bldP spid="7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A1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68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57158" y="310574"/>
            <a:ext cx="8429684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اَلبَقَرَۀُ : «  أنَا اَصدُقُ و أنتَ تَکذِبُ . »</a:t>
            </a:r>
          </a:p>
          <a:p>
            <a:pPr algn="just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اَلسّنجابُ : «  لا ؛ أنَا اَصدُقُ و أنتِ تَکـذِبینَ . »</a:t>
            </a:r>
          </a:p>
          <a:p>
            <a:pPr algn="just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یَعبُرُ الفَرَسُ ذلکَ النّهرِ بِـسُهولۀٍ ثُمَّ یَرجِعُ و یَفرَحُ لِلتّـجرِبَۀِ الجدیدۀِ .</a:t>
            </a:r>
          </a:p>
          <a:p>
            <a:pPr algn="just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</a:t>
            </a:r>
            <a:endParaRPr lang="fa-IR" sz="1600" b="1" dirty="0" smtClean="0">
              <a:ln w="1905">
                <a:solidFill>
                  <a:srgbClr val="0070C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3537426"/>
            <a:ext cx="8429684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002A13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گاو ( می گوید ) : «  من راست می گویم و تو دروغ می گویی .  »</a:t>
            </a:r>
          </a:p>
          <a:p>
            <a:pPr algn="just"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002A13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سنجاب : «  نه ؛ من راست می گویم و تو دروغ می گویی .  »</a:t>
            </a:r>
          </a:p>
          <a:p>
            <a:pPr algn="just"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002A13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اسب به آسانی از رودخانه عبور می کند سپس برمی گردد و به خاطر تجربه ی تازه ( ای که کسب کرده ) شاد می شود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8" grpId="1" build="allAtOnce" animBg="1"/>
      <p:bldP spid="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5286380" y="285728"/>
            <a:ext cx="3571900" cy="11079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8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الفِعلُ المُضارعُ</a:t>
            </a:r>
          </a:p>
        </p:txBody>
      </p:sp>
      <p:pic>
        <p:nvPicPr>
          <p:cNvPr id="6" name="Picture 2" descr="http://www.gitetournesol.co.uk/Sunflower.gif"/>
          <p:cNvPicPr>
            <a:picLocks noChangeAspect="1" noChangeArrowheads="1"/>
          </p:cNvPicPr>
          <p:nvPr/>
        </p:nvPicPr>
        <p:blipFill>
          <a:blip r:embed="rId2" cstate="print"/>
          <a:srcRect l="5063" t="3704" r="7596" b="3704"/>
          <a:stretch>
            <a:fillRect/>
          </a:stretch>
        </p:blipFill>
        <p:spPr bwMode="auto">
          <a:xfrm>
            <a:off x="285720" y="357166"/>
            <a:ext cx="5286412" cy="3571900"/>
          </a:xfrm>
          <a:prstGeom prst="rect">
            <a:avLst/>
          </a:prstGeom>
          <a:noFill/>
        </p:spPr>
      </p:pic>
      <p:pic>
        <p:nvPicPr>
          <p:cNvPr id="8" name="Picture 2" descr="http://www.gitetournesol.co.uk/Sunflower.gif"/>
          <p:cNvPicPr>
            <a:picLocks noChangeAspect="1" noChangeArrowheads="1"/>
          </p:cNvPicPr>
          <p:nvPr/>
        </p:nvPicPr>
        <p:blipFill>
          <a:blip r:embed="rId2" cstate="print"/>
          <a:srcRect l="5063" t="3704" r="7596" b="3704"/>
          <a:stretch>
            <a:fillRect/>
          </a:stretch>
        </p:blipFill>
        <p:spPr bwMode="auto">
          <a:xfrm>
            <a:off x="3786182" y="2071678"/>
            <a:ext cx="5286412" cy="3571900"/>
          </a:xfrm>
          <a:prstGeom prst="rect">
            <a:avLst/>
          </a:prstGeom>
          <a:noFill/>
        </p:spPr>
      </p:pic>
      <p:pic>
        <p:nvPicPr>
          <p:cNvPr id="9" name="Picture 2" descr="http://www.gitetournesol.co.uk/Sunflower.gif"/>
          <p:cNvPicPr>
            <a:picLocks noChangeAspect="1" noChangeArrowheads="1"/>
          </p:cNvPicPr>
          <p:nvPr/>
        </p:nvPicPr>
        <p:blipFill>
          <a:blip r:embed="rId2" cstate="print"/>
          <a:srcRect l="5063" t="3704" r="7596" b="3704"/>
          <a:stretch>
            <a:fillRect/>
          </a:stretch>
        </p:blipFill>
        <p:spPr bwMode="auto">
          <a:xfrm>
            <a:off x="71406" y="3286100"/>
            <a:ext cx="5286412" cy="357190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2071670" y="1500174"/>
            <a:ext cx="1785950" cy="121444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3" name="Rectangle 12"/>
          <p:cNvSpPr/>
          <p:nvPr/>
        </p:nvSpPr>
        <p:spPr>
          <a:xfrm>
            <a:off x="1857356" y="1772655"/>
            <a:ext cx="228601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یَـ</a:t>
            </a:r>
            <a:r>
              <a:rPr lang="fa-IR" sz="4400" b="1" dirty="0" smtClean="0">
                <a:ln w="1905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فعَلُ</a:t>
            </a:r>
          </a:p>
        </p:txBody>
      </p:sp>
      <p:sp>
        <p:nvSpPr>
          <p:cNvPr id="14" name="Oval 13"/>
          <p:cNvSpPr/>
          <p:nvPr/>
        </p:nvSpPr>
        <p:spPr>
          <a:xfrm>
            <a:off x="5572132" y="3214686"/>
            <a:ext cx="1785950" cy="121444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Oval 14"/>
          <p:cNvSpPr/>
          <p:nvPr/>
        </p:nvSpPr>
        <p:spPr>
          <a:xfrm>
            <a:off x="1857356" y="4429132"/>
            <a:ext cx="1785950" cy="121444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6" name="Rectangle 15"/>
          <p:cNvSpPr/>
          <p:nvPr/>
        </p:nvSpPr>
        <p:spPr>
          <a:xfrm>
            <a:off x="5286380" y="3516815"/>
            <a:ext cx="228601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تَـ</a:t>
            </a:r>
            <a:r>
              <a:rPr lang="fa-IR" sz="4400" b="1" dirty="0" smtClean="0">
                <a:ln w="1905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فعَلُ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71604" y="4731261"/>
            <a:ext cx="228601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نَـ</a:t>
            </a:r>
            <a:r>
              <a:rPr lang="fa-IR" sz="4400" b="1" dirty="0" smtClean="0">
                <a:ln w="1905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فعَلُ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5852" y="2857496"/>
            <a:ext cx="2857520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انجام می دهد .</a:t>
            </a:r>
            <a:endParaRPr lang="fa-IR" sz="3200" b="1" dirty="0" smtClean="0">
              <a:ln w="1905"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72066" y="4630175"/>
            <a:ext cx="2857520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انجام می دهی .</a:t>
            </a:r>
            <a:endParaRPr lang="fa-IR" sz="3200" b="1" dirty="0" smtClean="0">
              <a:ln w="1905"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4414" y="5773183"/>
            <a:ext cx="2857520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انجام می دهم .</a:t>
            </a:r>
            <a:endParaRPr lang="fa-IR" sz="3200" b="1" dirty="0" smtClean="0">
              <a:ln w="1905"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A1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6" name="Picture 2" descr="http://nader-h66.persiangig.com/image/tatrestag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28596" y="6315038"/>
            <a:ext cx="8429684" cy="400110"/>
          </a:xfrm>
          <a:prstGeom prst="rect">
            <a:avLst/>
          </a:prstGeom>
          <a:solidFill>
            <a:srgbClr val="008A3E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دشت شقایق تترستاق ـ بلده نور ـ کیلومتر 40 آمل به تهران ـ پُل هر دو رود ـ  سمت راست </a:t>
            </a:r>
            <a:endParaRPr lang="fa-IR" sz="20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8596" y="142876"/>
            <a:ext cx="8358246" cy="6572272"/>
          </a:xfrm>
          <a:prstGeom prst="roundRect">
            <a:avLst/>
          </a:prstGeom>
          <a:solidFill>
            <a:srgbClr val="FF3300">
              <a:alpha val="6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6000760" y="285728"/>
            <a:ext cx="1643074" cy="1285884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6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یَـ</a:t>
            </a:r>
            <a:endParaRPr lang="fa-IR" sz="6600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7555" y="285728"/>
            <a:ext cx="2500329" cy="1285884"/>
          </a:xfrm>
          <a:prstGeom prst="rect">
            <a:avLst/>
          </a:prstGeom>
          <a:solidFill>
            <a:srgbClr val="66FF33">
              <a:alpha val="80000"/>
            </a:srgb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6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ـفعَلُ</a:t>
            </a:r>
            <a:endParaRPr lang="fa-IR" sz="6600" dirty="0">
              <a:ln w="1905">
                <a:solidFill>
                  <a:srgbClr val="002060"/>
                </a:solidFill>
              </a:ln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0760" y="2357430"/>
            <a:ext cx="1643073" cy="1285884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6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تَـ</a:t>
            </a:r>
            <a:endParaRPr lang="fa-IR" sz="6600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7555" y="2357430"/>
            <a:ext cx="2500330" cy="1285884"/>
          </a:xfrm>
          <a:prstGeom prst="rect">
            <a:avLst/>
          </a:prstGeom>
          <a:solidFill>
            <a:srgbClr val="66FF33">
              <a:alpha val="80000"/>
            </a:srgb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6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ـفعَلُ</a:t>
            </a:r>
            <a:endParaRPr lang="fa-IR" sz="6600" dirty="0">
              <a:ln w="1905">
                <a:solidFill>
                  <a:srgbClr val="002060"/>
                </a:solidFill>
              </a:ln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8998" y="4500570"/>
            <a:ext cx="1684837" cy="1285884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6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نَـ</a:t>
            </a:r>
            <a:endParaRPr lang="fa-IR" sz="6600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7555" y="4500570"/>
            <a:ext cx="2500330" cy="1285884"/>
          </a:xfrm>
          <a:prstGeom prst="rect">
            <a:avLst/>
          </a:prstGeom>
          <a:solidFill>
            <a:srgbClr val="66FF33">
              <a:alpha val="80000"/>
            </a:srgb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6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ـفعَلُ</a:t>
            </a:r>
            <a:endParaRPr lang="fa-IR" sz="6600" dirty="0">
              <a:ln w="1905">
                <a:solidFill>
                  <a:srgbClr val="002060"/>
                </a:solidFill>
              </a:ln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4414" y="4500570"/>
            <a:ext cx="2042027" cy="1285884"/>
          </a:xfrm>
          <a:prstGeom prst="rect">
            <a:avLst/>
          </a:prstGeom>
          <a:solidFill>
            <a:srgbClr val="FF99CC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40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*</a:t>
            </a:r>
            <a:endParaRPr lang="fa-IR" sz="400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4414" y="1639661"/>
            <a:ext cx="6429419" cy="646331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B Koodak" pitchFamily="2" charset="-78"/>
              </a:rPr>
              <a:t>انجام </a:t>
            </a:r>
            <a:r>
              <a:rPr lang="fa-IR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B Koodak" pitchFamily="2" charset="-78"/>
              </a:rPr>
              <a:t>می</a:t>
            </a:r>
            <a:r>
              <a:rPr lang="fa-IR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B Koodak" pitchFamily="2" charset="-78"/>
              </a:rPr>
              <a:t> ده</a:t>
            </a:r>
            <a:r>
              <a:rPr lang="fa-IR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B Koodak" pitchFamily="2" charset="-78"/>
              </a:rPr>
              <a:t>د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4414" y="3714752"/>
            <a:ext cx="6429419" cy="64633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B Koodak" pitchFamily="2" charset="-78"/>
              </a:rPr>
              <a:t>انجام می دهد ـ انجام می ده</a:t>
            </a:r>
            <a:r>
              <a:rPr lang="fa-IR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B Koodak" pitchFamily="2" charset="-78"/>
              </a:rPr>
              <a:t>ی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14414" y="2357430"/>
            <a:ext cx="2042027" cy="1285884"/>
          </a:xfrm>
          <a:prstGeom prst="rect">
            <a:avLst/>
          </a:prstGeom>
          <a:solidFill>
            <a:srgbClr val="FF99CC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40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*</a:t>
            </a:r>
            <a:endParaRPr lang="fa-IR" sz="400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4414" y="285728"/>
            <a:ext cx="2042027" cy="1285884"/>
          </a:xfrm>
          <a:prstGeom prst="rect">
            <a:avLst/>
          </a:prstGeom>
          <a:solidFill>
            <a:srgbClr val="FF99CC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40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*</a:t>
            </a:r>
            <a:endParaRPr lang="fa-IR" sz="400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4414" y="5857892"/>
            <a:ext cx="6415126" cy="642942"/>
          </a:xfrm>
          <a:prstGeom prst="rect">
            <a:avLst/>
          </a:prstGeom>
          <a:solidFill>
            <a:srgbClr val="00B0F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انجام می ده</a:t>
            </a: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م</a:t>
            </a:r>
            <a:endParaRPr lang="fa-IR" sz="360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7890" name="Picture 2" descr="http://adlet.ir/uploads/hqwallpapersmall/11.jpg"/>
          <p:cNvPicPr>
            <a:picLocks noChangeAspect="1" noChangeArrowheads="1"/>
          </p:cNvPicPr>
          <p:nvPr/>
        </p:nvPicPr>
        <p:blipFill>
          <a:blip r:embed="rId2" cstate="print"/>
          <a:srcRect l="78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1677" t="6131" r="43097" b="26430"/>
          <a:stretch>
            <a:fillRect/>
          </a:stretch>
        </p:blipFill>
        <p:spPr bwMode="auto">
          <a:xfrm>
            <a:off x="4286248" y="928670"/>
            <a:ext cx="4500594" cy="2571768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ounded Rectangle 8"/>
          <p:cNvSpPr/>
          <p:nvPr/>
        </p:nvSpPr>
        <p:spPr>
          <a:xfrm>
            <a:off x="4286248" y="3786190"/>
            <a:ext cx="4643470" cy="107157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7686" y="3883887"/>
            <a:ext cx="45720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هذَا الوَلَدُ الصَّغیرُ ،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یَـ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لعَبُ بِسیّارَتِهِ .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86248" y="5000636"/>
            <a:ext cx="4643470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4286248" y="5101651"/>
            <a:ext cx="457203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این پسر کوچک ، با ماشینش بازی می کند .</a:t>
            </a:r>
            <a:endParaRPr lang="fa-IR" sz="2800" b="1" dirty="0">
              <a:ln w="1905">
                <a:solidFill>
                  <a:srgbClr val="FF0000"/>
                </a:solidFill>
              </a:ln>
              <a:solidFill>
                <a:srgbClr val="008A3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A1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0900" name="Picture 4" descr="http://akkaskhaneh.net/gallery/image.raw?type=img&amp;id=136"/>
          <p:cNvPicPr>
            <a:picLocks noChangeAspect="1" noChangeArrowheads="1"/>
          </p:cNvPicPr>
          <p:nvPr/>
        </p:nvPicPr>
        <p:blipFill>
          <a:blip r:embed="rId2" cstate="print"/>
          <a:srcRect b="5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285720" y="4643446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214282" y="4572008"/>
            <a:ext cx="400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تِلكَ المَرأةُ </a:t>
            </a: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تَـ</a:t>
            </a:r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نفَعُ أُسرَتَهُا .</a:t>
            </a:r>
            <a:endParaRPr lang="fa-IR" sz="36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4282" y="5643578"/>
            <a:ext cx="4929222" cy="83480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200">
              <a:solidFill>
                <a:srgbClr val="FF0000"/>
              </a:solidFill>
              <a:cs typeface="B Kamran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5572140"/>
            <a:ext cx="4714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mran" pitchFamily="2" charset="-78"/>
              </a:rPr>
              <a:t>آن زن ، خانواده اش را سود می رساند .</a:t>
            </a:r>
            <a:endParaRPr lang="fa-IR" sz="32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amran" pitchFamily="2" charset="-7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6102" t="3219" r="48305" b="25951"/>
          <a:stretch>
            <a:fillRect/>
          </a:stretch>
        </p:blipFill>
        <p:spPr bwMode="auto">
          <a:xfrm>
            <a:off x="500034" y="428604"/>
            <a:ext cx="3429024" cy="235745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9874" name="Picture 2" descr="http://img1.tebyan.net/big/1387/09/6223394250211174605774131491663925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www.airport.ir/DocLib/_____%C3%AA_%C2%BB_%C2%BB_%D8%AF_%C3%A7%20_%D8%AF_%C3%A7_%C3%AA_%D8%AF__%20_%20%20_%D8%B0_%D8%AF___%C2%BB___%D8%B2%20_%D8%B5_%D8%B4_%D8%AF_%D8%B402_thumb_4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71802" y="214290"/>
            <a:ext cx="3357586" cy="2258719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4929190" y="5586434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5000628" y="5729310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>
                <a:ln w="1905">
                  <a:solidFill>
                    <a:srgbClr val="002A13"/>
                  </a:solidFill>
                </a:ln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نَحنُ</a:t>
            </a:r>
            <a:r>
              <a:rPr lang="fa-IR" sz="36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</a:t>
            </a: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نَـ</a:t>
            </a:r>
            <a:r>
              <a:rPr lang="fa-IR" sz="3600" b="1" dirty="0" smtClean="0">
                <a:ln w="1905">
                  <a:solidFill>
                    <a:srgbClr val="002A13"/>
                  </a:solidFill>
                </a:ln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ذهَبُ </a:t>
            </a:r>
            <a:r>
              <a:rPr lang="fa-IR" sz="3600" b="1" dirty="0">
                <a:ln w="1905">
                  <a:solidFill>
                    <a:srgbClr val="002A13"/>
                  </a:solidFill>
                </a:ln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إلَی بَيتِ للهِ 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8596" y="5572140"/>
            <a:ext cx="3643338" cy="914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500034" y="5715016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ما به خانه ی خدا می رویم .</a:t>
            </a:r>
            <a:endParaRPr lang="fa-I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4" descr="http://sangariha.com/getfile/pid:public_5683950/tp:image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4" name="Picture 2" descr="http://izehnews.net/wp-content/uploads/2013/10/A0986815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2071670" y="285728"/>
            <a:ext cx="4643470" cy="278608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5214942" y="5786454"/>
            <a:ext cx="3584889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rgbClr val="00B05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7931" y="5699485"/>
            <a:ext cx="34290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000" b="1" dirty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نَحنُ </a:t>
            </a:r>
            <a:r>
              <a:rPr lang="fa-IR" sz="4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نَـ</a:t>
            </a:r>
            <a:r>
              <a:rPr lang="fa-IR" sz="4000" b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قرَاُ الْقُرآنَ </a:t>
            </a:r>
            <a:r>
              <a:rPr lang="fa-IR" sz="4000" b="1" dirty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8596" y="5798817"/>
            <a:ext cx="3286148" cy="9163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200">
              <a:solidFill>
                <a:srgbClr val="FF0000"/>
              </a:solidFill>
              <a:cs typeface="B Kamran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5789630"/>
            <a:ext cx="314327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ما قرآن می خوانیم .</a:t>
            </a:r>
            <a:endParaRPr lang="fa-IR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7042" name="Picture 2" descr="http://www.jouybaran.ir/uploads/image_1/1392/picture/untitled%20folder/14-766(4).jpg"/>
          <p:cNvPicPr>
            <a:picLocks noChangeAspect="1" noChangeArrowheads="1"/>
          </p:cNvPicPr>
          <p:nvPr/>
        </p:nvPicPr>
        <p:blipFill>
          <a:blip r:embed="rId2" cstate="print"/>
          <a:srcRect b="62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320970" y="357167"/>
            <a:ext cx="3751492" cy="101566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Jadid" pitchFamily="2" charset="-78"/>
              </a:rPr>
              <a:t>بدانيم</a:t>
            </a:r>
            <a:endParaRPr lang="fa-IR" sz="60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7290" y="5917188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طبیعت زیبا از مزارع پای کوه ـ  شهرستان نکا</a:t>
            </a:r>
            <a:endParaRPr lang="fa-IR" sz="28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0722" name="Picture 2" descr="http://noorportal.net/_sitedatafiles/photogallery/8c5d35c5-6e80-44e7-bf60-8eed7d79d2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0725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1214423"/>
          <a:ext cx="8643998" cy="43000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13762"/>
                <a:gridCol w="1208237"/>
                <a:gridCol w="3100843"/>
                <a:gridCol w="1221156"/>
              </a:tblGrid>
              <a:tr h="785817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66">
                            <a:tint val="66000"/>
                            <a:satMod val="160000"/>
                          </a:srgbClr>
                        </a:gs>
                        <a:gs pos="50000">
                          <a:srgbClr val="FF0066">
                            <a:tint val="44500"/>
                            <a:satMod val="160000"/>
                          </a:srgbClr>
                        </a:gs>
                        <a:gs pos="100000">
                          <a:srgbClr val="FF00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66">
                            <a:tint val="66000"/>
                            <a:satMod val="160000"/>
                          </a:srgbClr>
                        </a:gs>
                        <a:gs pos="50000">
                          <a:srgbClr val="FF0066">
                            <a:tint val="44500"/>
                            <a:satMod val="160000"/>
                          </a:srgbClr>
                        </a:gs>
                        <a:gs pos="100000">
                          <a:srgbClr val="FF00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66">
                            <a:tint val="66000"/>
                            <a:satMod val="160000"/>
                          </a:srgbClr>
                        </a:gs>
                        <a:gs pos="50000">
                          <a:srgbClr val="FF0066">
                            <a:tint val="44500"/>
                            <a:satMod val="160000"/>
                          </a:srgbClr>
                        </a:gs>
                        <a:gs pos="100000">
                          <a:srgbClr val="FF00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66">
                            <a:tint val="66000"/>
                            <a:satMod val="160000"/>
                          </a:srgbClr>
                        </a:gs>
                        <a:gs pos="50000">
                          <a:srgbClr val="FF0066">
                            <a:tint val="44500"/>
                            <a:satMod val="160000"/>
                          </a:srgbClr>
                        </a:gs>
                        <a:gs pos="100000">
                          <a:srgbClr val="FF00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883721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83721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1746778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rtl="1"/>
                      <a:endParaRPr lang="fa-IR" dirty="0" smtClean="0"/>
                    </a:p>
                    <a:p>
                      <a:pPr rtl="1"/>
                      <a:endParaRPr lang="fa-IR" dirty="0" smtClean="0"/>
                    </a:p>
                    <a:p>
                      <a:pPr rtl="1"/>
                      <a:endParaRPr lang="fa-IR" dirty="0" smtClean="0"/>
                    </a:p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57290" y="5202808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a-IR" sz="28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60" y="1309014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فعل ماضی </a:t>
            </a:r>
            <a:endParaRPr lang="fa-IR" sz="32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1309014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ترجمه</a:t>
            </a:r>
            <a:endParaRPr lang="fa-IR" sz="32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8794" y="1309014"/>
            <a:ext cx="2438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فعل مضارع </a:t>
            </a:r>
            <a:endParaRPr lang="fa-IR" sz="32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44" y="1285860"/>
            <a:ext cx="1581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ترجمه</a:t>
            </a:r>
            <a:endParaRPr lang="fa-IR" sz="32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1368" y="2214554"/>
            <a:ext cx="1795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2A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هُـو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فَعَلَ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1368" y="3048656"/>
            <a:ext cx="1795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2A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هِـیَ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فَعَلَـ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ت</a:t>
            </a:r>
            <a:endParaRPr lang="fa-IR" sz="32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5140" y="4190534"/>
            <a:ext cx="2143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2A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نَحـنُ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فَعَلـ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نَا</a:t>
            </a:r>
            <a:endParaRPr lang="fa-IR" sz="32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5088" y="2214554"/>
            <a:ext cx="1795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2A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هُـو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یَـ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فعَلُ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05088" y="3048656"/>
            <a:ext cx="1795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2A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هِـیَ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تَـ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فعَلُ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47964" y="4214818"/>
            <a:ext cx="1795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2A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نَحـنُ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نَـ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فعَلُ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3438" y="2300109"/>
            <a:ext cx="114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او </a:t>
            </a:r>
          </a:p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انجام </a:t>
            </a:r>
          </a:p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داد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3438" y="4086059"/>
            <a:ext cx="114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ما</a:t>
            </a:r>
          </a:p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انجام </a:t>
            </a:r>
          </a:p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دادیم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720" y="2214554"/>
            <a:ext cx="114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او </a:t>
            </a:r>
          </a:p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انجام </a:t>
            </a:r>
          </a:p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می دهد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5720" y="3857628"/>
            <a:ext cx="114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ما</a:t>
            </a:r>
          </a:p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انجام </a:t>
            </a:r>
          </a:p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می دهیم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7158" y="357166"/>
            <a:ext cx="8572560" cy="70008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ectangle 21"/>
          <p:cNvSpPr/>
          <p:nvPr/>
        </p:nvSpPr>
        <p:spPr>
          <a:xfrm>
            <a:off x="428596" y="41431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Jadid" pitchFamily="2" charset="-78"/>
              </a:rPr>
              <a:t>به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Jadid" pitchFamily="2" charset="-78"/>
              </a:rPr>
              <a:t>مقايسه ی </a:t>
            </a: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Jadid" pitchFamily="2" charset="-78"/>
              </a:rPr>
              <a:t>فعل های عربی و فارسی زير توجّه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Jadid" pitchFamily="2" charset="-78"/>
              </a:rPr>
              <a:t>کنيد .</a:t>
            </a:r>
            <a:endParaRPr lang="fa-I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720" y="5715016"/>
            <a:ext cx="8643998" cy="7858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428596" y="5786454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يَ</a:t>
            </a:r>
            <a:r>
              <a:rPr lang="fa-I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، </a:t>
            </a:r>
            <a:r>
              <a:rPr lang="fa-IR" sz="4000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تَ</a:t>
            </a:r>
            <a:r>
              <a:rPr lang="fa-I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، </a:t>
            </a:r>
            <a:r>
              <a:rPr lang="fa-IR" sz="4000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نَ</a:t>
            </a:r>
            <a:r>
              <a:rPr lang="fa-I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+ </a:t>
            </a:r>
            <a:r>
              <a:rPr lang="fa-IR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فعل</a:t>
            </a:r>
            <a:r>
              <a:rPr lang="fa-I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= </a:t>
            </a:r>
            <a:r>
              <a:rPr lang="fa-IR" sz="4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یَـ</a:t>
            </a:r>
            <a:r>
              <a:rPr lang="fa-IR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فعَلُ</a:t>
            </a:r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</a:t>
            </a:r>
            <a:r>
              <a:rPr lang="fa-I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، </a:t>
            </a:r>
            <a:r>
              <a:rPr lang="fa-IR" sz="4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تَـ</a:t>
            </a:r>
            <a:r>
              <a:rPr lang="fa-IR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فعَلُ</a:t>
            </a:r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</a:t>
            </a:r>
            <a:r>
              <a:rPr lang="fa-I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، </a:t>
            </a:r>
            <a:r>
              <a:rPr lang="fa-IR" sz="4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نَـ</a:t>
            </a:r>
            <a:r>
              <a:rPr lang="fa-IR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فعَلُ</a:t>
            </a:r>
            <a:endParaRPr lang="fa-IR" sz="4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pic>
        <p:nvPicPr>
          <p:cNvPr id="27" name="Picture 4" descr="http://upload.tehran98.com/images/inzhmpqfpxhn16lv0d3.jpg"/>
          <p:cNvPicPr>
            <a:picLocks noChangeAspect="1" noChangeArrowheads="1"/>
          </p:cNvPicPr>
          <p:nvPr/>
        </p:nvPicPr>
        <p:blipFill>
          <a:blip r:embed="rId3" cstate="print"/>
          <a:srcRect l="1685" t="32500" r="88483" b="22499"/>
          <a:stretch>
            <a:fillRect/>
          </a:stretch>
        </p:blipFill>
        <p:spPr bwMode="auto">
          <a:xfrm>
            <a:off x="5929322" y="2928934"/>
            <a:ext cx="1143008" cy="785818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4" descr="http://upload.tehran98.com/images/inzhmpqfpxhn16lv0d3.jpg"/>
          <p:cNvPicPr>
            <a:picLocks noChangeAspect="1" noChangeArrowheads="1"/>
          </p:cNvPicPr>
          <p:nvPr/>
        </p:nvPicPr>
        <p:blipFill>
          <a:blip r:embed="rId3" cstate="print"/>
          <a:srcRect l="64616" t="37500" r="4615" b="9999"/>
          <a:stretch>
            <a:fillRect/>
          </a:stretch>
        </p:blipFill>
        <p:spPr bwMode="auto">
          <a:xfrm>
            <a:off x="5929322" y="4714884"/>
            <a:ext cx="1143008" cy="71438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4" descr="http://upload.tehran98.com/images/inzhmpqfpxhn16lv0d3.jpg"/>
          <p:cNvPicPr>
            <a:picLocks noChangeAspect="1" noChangeArrowheads="1"/>
          </p:cNvPicPr>
          <p:nvPr/>
        </p:nvPicPr>
        <p:blipFill>
          <a:blip r:embed="rId3" cstate="print"/>
          <a:srcRect l="1685" t="32500" r="88483" b="22499"/>
          <a:stretch>
            <a:fillRect/>
          </a:stretch>
        </p:blipFill>
        <p:spPr bwMode="auto">
          <a:xfrm>
            <a:off x="1571604" y="2928934"/>
            <a:ext cx="1214446" cy="785818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2" descr="http://media.iribnews.ir/Photos/201315180415_dbrclothse-student420.jpg"/>
          <p:cNvPicPr>
            <a:picLocks noChangeAspect="1" noChangeArrowheads="1"/>
          </p:cNvPicPr>
          <p:nvPr/>
        </p:nvPicPr>
        <p:blipFill>
          <a:blip r:embed="rId4" cstate="print"/>
          <a:srcRect l="7143" t="25000" r="71428" b="8653"/>
          <a:stretch>
            <a:fillRect/>
          </a:stretch>
        </p:blipFill>
        <p:spPr bwMode="auto">
          <a:xfrm>
            <a:off x="1643042" y="3857628"/>
            <a:ext cx="1143008" cy="71438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4" descr="http://upload.tehran98.com/images/inzhmpqfpxhn16lv0d3.jpg"/>
          <p:cNvPicPr>
            <a:picLocks noChangeAspect="1" noChangeArrowheads="1"/>
          </p:cNvPicPr>
          <p:nvPr/>
        </p:nvPicPr>
        <p:blipFill>
          <a:blip r:embed="rId3" cstate="print"/>
          <a:srcRect l="64616" t="37500" r="4615" b="9999"/>
          <a:stretch>
            <a:fillRect/>
          </a:stretch>
        </p:blipFill>
        <p:spPr bwMode="auto">
          <a:xfrm>
            <a:off x="1643042" y="4643446"/>
            <a:ext cx="1143008" cy="785818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8066" name="Picture 2" descr="http://www.funfar.ir/wp-content/uploads/2013/10/88676_263.jpg"/>
          <p:cNvPicPr>
            <a:picLocks noChangeAspect="1" noChangeArrowheads="1"/>
          </p:cNvPicPr>
          <p:nvPr/>
        </p:nvPicPr>
        <p:blipFill>
          <a:blip r:embed="rId5" cstate="print"/>
          <a:srcRect l="47619" t="8823" r="12698" b="8235"/>
          <a:stretch>
            <a:fillRect/>
          </a:stretch>
        </p:blipFill>
        <p:spPr bwMode="auto">
          <a:xfrm>
            <a:off x="5929322" y="2071678"/>
            <a:ext cx="1143008" cy="785818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2" descr="http://www.funfar.ir/wp-content/uploads/2013/10/88676_263.jpg"/>
          <p:cNvPicPr>
            <a:picLocks noChangeAspect="1" noChangeArrowheads="1"/>
          </p:cNvPicPr>
          <p:nvPr/>
        </p:nvPicPr>
        <p:blipFill>
          <a:blip r:embed="rId6" cstate="print"/>
          <a:srcRect l="5291" t="5294" r="12698"/>
          <a:stretch>
            <a:fillRect/>
          </a:stretch>
        </p:blipFill>
        <p:spPr bwMode="auto">
          <a:xfrm>
            <a:off x="5929322" y="3857628"/>
            <a:ext cx="1143008" cy="785818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Picture 2" descr="http://www.funfar.ir/wp-content/uploads/2013/10/88676_263.jpg"/>
          <p:cNvPicPr>
            <a:picLocks noChangeAspect="1" noChangeArrowheads="1"/>
          </p:cNvPicPr>
          <p:nvPr/>
        </p:nvPicPr>
        <p:blipFill>
          <a:blip r:embed="rId5" cstate="print"/>
          <a:srcRect l="47619" t="8823" r="12698" b="8235"/>
          <a:stretch>
            <a:fillRect/>
          </a:stretch>
        </p:blipFill>
        <p:spPr bwMode="auto">
          <a:xfrm>
            <a:off x="1571604" y="2071678"/>
            <a:ext cx="1214446" cy="785818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8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8" presetClass="exit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animEffect transition="out" filter="strips(downLeft)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2" grpId="0"/>
      <p:bldP spid="22" grpId="1"/>
      <p:bldP spid="23" grpId="0" animBg="1"/>
      <p:bldP spid="24" grpId="0"/>
      <p:bldP spid="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6" name="Picture 2" descr="http://roozbarooz.persiangig.com/image/%D8%B9%DA%A9%D8%B3%20%DA%AF%D9%84/%DA%AF%D9%84%20%D9%87%D8%A7%DB%8C%20%D9%82%D8%B4%D9%86%DA%AF/1.roozbarooz.blogsky.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2857488" y="3016749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Jadid" pitchFamily="2" charset="-78"/>
              </a:rPr>
              <a:t>واژه نامه</a:t>
            </a:r>
            <a:endParaRPr lang="fa-IR" sz="48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4599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2" descr="http://upload.tehran98.com/img1/41vmythbmq1h1ro3ji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8429684" cy="4071966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ounded Rectangle 6"/>
          <p:cNvSpPr/>
          <p:nvPr/>
        </p:nvSpPr>
        <p:spPr>
          <a:xfrm>
            <a:off x="357158" y="5500726"/>
            <a:ext cx="8429684" cy="7143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357159" y="4589514"/>
            <a:ext cx="84296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خانه نیما یوشیج در بخش بلده نور ـ ک 40 آمل به تهران 70 کیلومتر بالاتر از هر دو رود</a:t>
            </a:r>
            <a:endParaRPr lang="fa-IR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3071802" y="285728"/>
            <a:ext cx="3071834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3428992" y="343895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فنّ ترجمه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596" y="557214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از کجا بدانيم </a:t>
            </a:r>
            <a:r>
              <a:rPr lang="fa-IR" sz="3200" b="1" dirty="0" smtClean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معنای «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تَـ</a:t>
            </a:r>
            <a:r>
              <a:rPr lang="fa-IR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فعَلُ</a:t>
            </a:r>
            <a:r>
              <a:rPr lang="fa-IR" sz="3200" b="1" dirty="0" smtClean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» در دو جمله ی زیر چیست 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2" descr="http://www.nagsh.net/images/phocagallery/abstract/thumbs/phoca_thumb_l_colorful-abstract-nagsh.ir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4786314" y="3071810"/>
            <a:ext cx="3929090" cy="785818"/>
          </a:xfrm>
          <a:prstGeom prst="round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428596" y="3071810"/>
            <a:ext cx="3929090" cy="85725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4786314" y="4071942"/>
            <a:ext cx="3929090" cy="642942"/>
          </a:xfrm>
          <a:prstGeom prst="round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200">
              <a:cs typeface="B Koodak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8596" y="4071942"/>
            <a:ext cx="3929090" cy="71438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200">
              <a:cs typeface="B Koodak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3592" t="32158" r="44660" b="26913"/>
          <a:stretch>
            <a:fillRect/>
          </a:stretch>
        </p:blipFill>
        <p:spPr bwMode="auto">
          <a:xfrm>
            <a:off x="571472" y="500042"/>
            <a:ext cx="3643338" cy="2214578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2" descr="http://www.sarvwood.com/images/p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00042"/>
            <a:ext cx="3643338" cy="221457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/>
          <p:cNvSpPr/>
          <p:nvPr/>
        </p:nvSpPr>
        <p:spPr>
          <a:xfrm>
            <a:off x="4929190" y="3209038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يا نَجّارُ ، أنتَ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تَـ</a:t>
            </a:r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عمَل جَيِّداً .</a:t>
            </a:r>
            <a:endParaRPr lang="fa-IR" sz="3200" b="1" dirty="0">
              <a:ln w="1905">
                <a:solidFill>
                  <a:srgbClr val="00B050"/>
                </a:solidFill>
              </a:ln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0628" y="4143380"/>
            <a:ext cx="34290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Koodak" pitchFamily="2" charset="-78"/>
              </a:rPr>
              <a:t>ای نجّار ، تو </a:t>
            </a:r>
            <a:r>
              <a:rPr lang="fa-IR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Koodak" pitchFamily="2" charset="-78"/>
              </a:rPr>
              <a:t>خوب کار می </a:t>
            </a:r>
            <a:r>
              <a:rPr lang="fa-I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Koodak" pitchFamily="2" charset="-78"/>
              </a:rPr>
              <a:t>کنی .</a:t>
            </a:r>
            <a:endParaRPr lang="fa-IR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58" y="3209038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هذِهِ الْبِنتُ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تَـ</a:t>
            </a:r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عمَل </a:t>
            </a:r>
            <a:r>
              <a:rPr lang="fa-IR" sz="3200" b="1" dirty="0">
                <a:ln w="1905">
                  <a:solidFill>
                    <a:srgbClr val="00B05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فِي </a:t>
            </a:r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الْمُختَبَرِ </a:t>
            </a:r>
            <a:r>
              <a:rPr lang="fa-IR" sz="3200" b="1" dirty="0">
                <a:ln w="1905">
                  <a:solidFill>
                    <a:srgbClr val="00B05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. </a:t>
            </a:r>
            <a:endParaRPr lang="fa-IR" sz="3200" b="1" dirty="0" smtClean="0">
              <a:ln w="1905">
                <a:solidFill>
                  <a:srgbClr val="00B050"/>
                </a:solidFill>
              </a:ln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34" y="4212559"/>
            <a:ext cx="3714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Koodak" pitchFamily="2" charset="-78"/>
              </a:rPr>
              <a:t>اين دختر </a:t>
            </a:r>
            <a:r>
              <a:rPr lang="fa-I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Koodak" pitchFamily="2" charset="-78"/>
              </a:rPr>
              <a:t>در آزمایشگاه کار </a:t>
            </a:r>
            <a:r>
              <a:rPr lang="fa-IR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Koodak" pitchFamily="2" charset="-78"/>
              </a:rPr>
              <a:t>می </a:t>
            </a:r>
            <a:r>
              <a:rPr lang="fa-I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Koodak" pitchFamily="2" charset="-78"/>
              </a:rPr>
              <a:t>کند .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1472" y="5429264"/>
            <a:ext cx="8215370" cy="107157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/>
          <p:cNvSpPr/>
          <p:nvPr/>
        </p:nvSpPr>
        <p:spPr>
          <a:xfrm>
            <a:off x="714348" y="5477548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Kamran" pitchFamily="2" charset="-78"/>
              </a:rPr>
              <a:t>از طریق مرجع : اسم های اشاره ، ضمایر و صفت هایی  که در دو جمله وجود دارد .</a:t>
            </a:r>
          </a:p>
          <a:p>
            <a:pPr algn="ct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Kamran" pitchFamily="2" charset="-78"/>
              </a:rPr>
              <a:t>« </a:t>
            </a:r>
            <a:r>
              <a:rPr lang="fa-I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Kamran" pitchFamily="2" charset="-78"/>
              </a:rPr>
              <a:t>در جمله ی اوّل : نجّار و أنتَ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Kamran" pitchFamily="2" charset="-78"/>
              </a:rPr>
              <a:t>/  </a:t>
            </a:r>
            <a:r>
              <a:rPr lang="fa-IR" sz="2800" b="1" dirty="0" smtClean="0">
                <a:ln w="12700">
                  <a:solidFill>
                    <a:srgbClr val="002A13"/>
                  </a:solidFill>
                  <a:prstDash val="solid"/>
                </a:ln>
                <a:solidFill>
                  <a:srgbClr val="002A1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Kamran" pitchFamily="2" charset="-78"/>
              </a:rPr>
              <a:t>در جمله ی دوم : بنت و هذه 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Kamran" pitchFamily="2" charset="-78"/>
              </a:rPr>
              <a:t>»   </a:t>
            </a:r>
            <a:endParaRPr lang="fa-I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Kam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20" grpId="0"/>
      <p:bldP spid="2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2292" name="Picture 4" descr="http://www.yjc.ir/files/fa/news/1391/6/6/277475_304.jpg"/>
          <p:cNvPicPr>
            <a:picLocks noChangeAspect="1" noChangeArrowheads="1"/>
          </p:cNvPicPr>
          <p:nvPr/>
        </p:nvPicPr>
        <p:blipFill>
          <a:blip r:embed="rId2" cstate="print"/>
          <a:srcRect b="82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le 15"/>
          <p:cNvSpPr/>
          <p:nvPr/>
        </p:nvSpPr>
        <p:spPr>
          <a:xfrm>
            <a:off x="4286248" y="428604"/>
            <a:ext cx="4486300" cy="785818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72617" y="1857364"/>
            <a:ext cx="6999931" cy="7858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72617" y="2786058"/>
            <a:ext cx="6999931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71538" y="4143380"/>
            <a:ext cx="7701010" cy="785818"/>
          </a:xfrm>
          <a:prstGeom prst="round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538" y="5072074"/>
            <a:ext cx="7701010" cy="78581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57686" y="571480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>
                <a:ln w="1905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جمله های زير را ترجمه </a:t>
            </a:r>
            <a:r>
              <a:rPr lang="fa-IR" sz="2800" b="1" dirty="0" smtClean="0">
                <a:ln w="1905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کنيد .</a:t>
            </a:r>
            <a:endParaRPr lang="fa-IR" sz="2800" b="1" dirty="0">
              <a:ln w="1905">
                <a:solidFill>
                  <a:srgbClr val="FFFF0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85918" y="2000240"/>
            <a:ext cx="6858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7030A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اُختِی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تَـ</a:t>
            </a:r>
            <a:r>
              <a:rPr lang="fa-IR" sz="3200" b="1" dirty="0" smtClean="0">
                <a:ln w="1905">
                  <a:solidFill>
                    <a:srgbClr val="7030A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قولُ لِی : « </a:t>
            </a:r>
            <a:r>
              <a:rPr lang="fa-IR" sz="3200" b="1" dirty="0">
                <a:ln w="1905">
                  <a:solidFill>
                    <a:srgbClr val="7030A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يا </a:t>
            </a:r>
            <a:r>
              <a:rPr lang="fa-IR" sz="3200" b="1" dirty="0" smtClean="0">
                <a:ln w="1905">
                  <a:solidFill>
                    <a:srgbClr val="7030A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أخي ، أ أنتَ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تَـ</a:t>
            </a:r>
            <a:r>
              <a:rPr lang="fa-IR" sz="3200" b="1" dirty="0" smtClean="0">
                <a:ln w="1905">
                  <a:solidFill>
                    <a:srgbClr val="7030A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قولُ الحَقَّ ؟ »</a:t>
            </a:r>
            <a:endParaRPr lang="fa-IR" sz="3200" b="1" dirty="0">
              <a:ln w="1905">
                <a:solidFill>
                  <a:srgbClr val="7030A0"/>
                </a:solidFill>
              </a:ln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2976" y="4286256"/>
            <a:ext cx="7500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أنتَ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تَـ</a:t>
            </a:r>
            <a:r>
              <a:rPr lang="fa-IR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جلِسُ </a:t>
            </a:r>
            <a:r>
              <a:rPr lang="fa-IR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عَلَی </a:t>
            </a:r>
            <a:r>
              <a:rPr lang="fa-IR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الْأرضِ </a:t>
            </a:r>
            <a:r>
              <a:rPr lang="fa-IR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وَ والِدَتُكَ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تَـ</a:t>
            </a:r>
            <a:r>
              <a:rPr lang="fa-IR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جلِسُ </a:t>
            </a:r>
            <a:r>
              <a:rPr lang="fa-IR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عَلَی </a:t>
            </a:r>
            <a:r>
              <a:rPr lang="fa-IR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الْکُرسيِّ </a:t>
            </a:r>
            <a:r>
              <a:rPr lang="fa-IR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01232" y="2857496"/>
            <a:ext cx="6542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خواهرم به من می گوید : « برادرم ، آیا حقیقت را می گویی ؟ 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rgbClr val="008A3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00166" y="5191796"/>
            <a:ext cx="714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تو روی زمین می نشینی و مادرت روی صندلی می نشیند .</a:t>
            </a:r>
            <a:endParaRPr lang="fa-IR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2" descr="http://upload.tehran98.com/img1/mv4lmf7kr14a5g9reh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280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57224" y="5929330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طبیعت زیبای </a:t>
            </a:r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آبشار شاهاندشت آمل کیلومتر 70 آمل ـ تهران</a:t>
            </a:r>
            <a:endParaRPr lang="fa-IR" sz="2400" dirty="0"/>
          </a:p>
        </p:txBody>
      </p:sp>
      <p:sp>
        <p:nvSpPr>
          <p:cNvPr id="7" name="Rectangle 6"/>
          <p:cNvSpPr/>
          <p:nvPr/>
        </p:nvSpPr>
        <p:spPr>
          <a:xfrm>
            <a:off x="2643174" y="357166"/>
            <a:ext cx="3500462" cy="92333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Jadid" pitchFamily="2" charset="-78"/>
              </a:rPr>
              <a:t>اَلتّمارینُ </a:t>
            </a:r>
            <a:endParaRPr lang="fa-IR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9874" name="Picture 2" descr="http://akstube.com/files/images/2013/06/AksTubeCom_f920f3937c9f08fa113c0c609322ceda1d3cc7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928662" y="285728"/>
            <a:ext cx="7286676" cy="142876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857224" y="371283"/>
            <a:ext cx="7286676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اَلتّمرینُ الأوّلُ : 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با توجّه به متن درس ، جمله های درست یا نادرست را معلوم کنید . 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0962" name="Picture 2" descr="http://kocholo.org/img/images/86464292810402031859.jpg"/>
          <p:cNvPicPr>
            <a:picLocks noChangeAspect="1" noChangeArrowheads="1"/>
          </p:cNvPicPr>
          <p:nvPr/>
        </p:nvPicPr>
        <p:blipFill>
          <a:blip r:embed="rId2" cstate="print"/>
          <a:srcRect r="9879"/>
          <a:stretch>
            <a:fillRect/>
          </a:stretch>
        </p:blipFill>
        <p:spPr bwMode="auto">
          <a:xfrm flipH="1">
            <a:off x="-4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2357422" y="285728"/>
            <a:ext cx="6415126" cy="571504"/>
          </a:xfrm>
          <a:prstGeom prst="round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2357422" y="928670"/>
            <a:ext cx="6415126" cy="50006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2643174" y="1571612"/>
            <a:ext cx="6129374" cy="571504"/>
          </a:xfrm>
          <a:prstGeom prst="round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2643174" y="2214554"/>
            <a:ext cx="6129374" cy="50006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3000364" y="2857496"/>
            <a:ext cx="5772184" cy="571504"/>
          </a:xfrm>
          <a:prstGeom prst="round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3000364" y="3500438"/>
            <a:ext cx="5772184" cy="50006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3500430" y="4143380"/>
            <a:ext cx="5272118" cy="571504"/>
          </a:xfrm>
          <a:prstGeom prst="round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3500430" y="4786322"/>
            <a:ext cx="5272118" cy="50006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4143372" y="5429264"/>
            <a:ext cx="4629176" cy="571504"/>
          </a:xfrm>
          <a:prstGeom prst="round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Rectangle 13"/>
          <p:cNvSpPr/>
          <p:nvPr/>
        </p:nvSpPr>
        <p:spPr>
          <a:xfrm>
            <a:off x="4143372" y="6072206"/>
            <a:ext cx="4629176" cy="50006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2423736" y="334012"/>
            <a:ext cx="6220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طَلَبَتْ أمُّ الْفَرَسِ مِنْ وَلَدِها </a:t>
            </a:r>
            <a:r>
              <a:rPr lang="fa-IR" sz="28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حَمْلَ </a:t>
            </a:r>
            <a:r>
              <a:rPr lang="fa-IR" sz="2800" b="1" dirty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صُندوقٍ مَمْلوءٍ بِالذَّهَبِ 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64998" y="1619896"/>
            <a:ext cx="6350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قالَتْ أمُّ الْفَرَسِ : « البقَرَةُ کَبيرَة </a:t>
            </a:r>
            <a:r>
              <a:rPr lang="fa-IR" sz="2800" b="1" dirty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وَ السِّنْجابُ صَغيرٌ » </a:t>
            </a:r>
            <a:r>
              <a:rPr lang="fa-IR" sz="28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:</a:t>
            </a:r>
            <a:endParaRPr lang="fa-IR" sz="2800" b="1" dirty="0">
              <a:ln w="1905">
                <a:solidFill>
                  <a:srgbClr val="00B0F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43240" y="2905780"/>
            <a:ext cx="5616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قالَت الْبَقَرَةُ لِلفَرَسِ : « </a:t>
            </a:r>
            <a:r>
              <a:rPr lang="fa-IR" sz="2800" b="1" dirty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أنتَ </a:t>
            </a: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تَـ</a:t>
            </a:r>
            <a:r>
              <a:rPr lang="fa-IR" sz="28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غْرَقُ </a:t>
            </a:r>
            <a:r>
              <a:rPr lang="fa-IR" sz="2800" b="1" dirty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فِي النَّهْرِ </a:t>
            </a:r>
            <a:r>
              <a:rPr lang="fa-IR" sz="28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» 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71934" y="4191664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السِّنجابُ </a:t>
            </a:r>
            <a:r>
              <a:rPr lang="fa-IR" sz="2800" b="1" dirty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وَ الْبَقَرَةُ </a:t>
            </a:r>
            <a:r>
              <a:rPr lang="fa-IR" sz="28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صادِقان </a:t>
            </a:r>
            <a:r>
              <a:rPr lang="fa-IR" sz="2800" b="1" dirty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في </a:t>
            </a:r>
            <a:r>
              <a:rPr lang="fa-IR" sz="28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کَلامِهِما .</a:t>
            </a:r>
            <a:endParaRPr lang="fa-IR" sz="2800" b="1" dirty="0">
              <a:ln w="1905">
                <a:solidFill>
                  <a:srgbClr val="00B0F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72066" y="5477548"/>
            <a:ext cx="3608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عَبَرَ الْفَرَسُ النَّهرَ بِسُهولَةٍ 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23736" y="928670"/>
            <a:ext cx="6220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مادر اسب از فرزندش خواست صندوقی پر از طلا را حمل کند .  </a:t>
            </a:r>
            <a:endParaRPr lang="fa-IR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28926" y="2214554"/>
            <a:ext cx="5715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مادر اسب گفت : « گاو بزرگ است و سنجاب کوچک »  .</a:t>
            </a:r>
            <a:endParaRPr lang="fa-IR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00364" y="3477284"/>
            <a:ext cx="5643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گاو به اسب گفت : «  تو در رودخانه غرق می شوی . » .</a:t>
            </a:r>
            <a:endParaRPr lang="fa-IR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0430" y="4763168"/>
            <a:ext cx="5143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سنجاب و گاو در سخنشان راستگویند . </a:t>
            </a:r>
            <a:r>
              <a:rPr lang="fa-IR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( راست می گویند ) .</a:t>
            </a:r>
            <a:endParaRPr lang="fa-IR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86314" y="6049052"/>
            <a:ext cx="3857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اسب به آسانی از رودخانه گذشت .</a:t>
            </a:r>
            <a:endParaRPr lang="fa-IR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  <p:sp>
        <p:nvSpPr>
          <p:cNvPr id="25" name="Smiley Face 24"/>
          <p:cNvSpPr/>
          <p:nvPr/>
        </p:nvSpPr>
        <p:spPr>
          <a:xfrm>
            <a:off x="1214414" y="500042"/>
            <a:ext cx="785818" cy="785818"/>
          </a:xfrm>
          <a:prstGeom prst="smileyFace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Smiley Face 25"/>
          <p:cNvSpPr/>
          <p:nvPr/>
        </p:nvSpPr>
        <p:spPr>
          <a:xfrm rot="10800000">
            <a:off x="285721" y="500042"/>
            <a:ext cx="785818" cy="78581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Smiley Face 26"/>
          <p:cNvSpPr/>
          <p:nvPr/>
        </p:nvSpPr>
        <p:spPr>
          <a:xfrm>
            <a:off x="1571604" y="1785926"/>
            <a:ext cx="785818" cy="785818"/>
          </a:xfrm>
          <a:prstGeom prst="smileyFace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Smiley Face 27"/>
          <p:cNvSpPr/>
          <p:nvPr/>
        </p:nvSpPr>
        <p:spPr>
          <a:xfrm rot="10800000">
            <a:off x="642911" y="1785926"/>
            <a:ext cx="785818" cy="78581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Smiley Face 28"/>
          <p:cNvSpPr/>
          <p:nvPr/>
        </p:nvSpPr>
        <p:spPr>
          <a:xfrm>
            <a:off x="1928794" y="3071810"/>
            <a:ext cx="785818" cy="785818"/>
          </a:xfrm>
          <a:prstGeom prst="smileyFace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Smiley Face 29"/>
          <p:cNvSpPr/>
          <p:nvPr/>
        </p:nvSpPr>
        <p:spPr>
          <a:xfrm rot="10800000">
            <a:off x="1000101" y="3071810"/>
            <a:ext cx="785818" cy="78581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Smiley Face 30"/>
          <p:cNvSpPr/>
          <p:nvPr/>
        </p:nvSpPr>
        <p:spPr>
          <a:xfrm>
            <a:off x="2357422" y="4429132"/>
            <a:ext cx="785818" cy="785818"/>
          </a:xfrm>
          <a:prstGeom prst="smileyFace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Smiley Face 31"/>
          <p:cNvSpPr/>
          <p:nvPr/>
        </p:nvSpPr>
        <p:spPr>
          <a:xfrm rot="10800000">
            <a:off x="1428729" y="4429132"/>
            <a:ext cx="785818" cy="78581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Smiley Face 32"/>
          <p:cNvSpPr/>
          <p:nvPr/>
        </p:nvSpPr>
        <p:spPr>
          <a:xfrm>
            <a:off x="2857488" y="5715016"/>
            <a:ext cx="785818" cy="785818"/>
          </a:xfrm>
          <a:prstGeom prst="smileyFace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Smiley Face 33"/>
          <p:cNvSpPr/>
          <p:nvPr/>
        </p:nvSpPr>
        <p:spPr>
          <a:xfrm rot="10800000">
            <a:off x="1928795" y="5715016"/>
            <a:ext cx="785818" cy="78581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 animBg="1"/>
      <p:bldP spid="25" grpId="1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32" grpId="1" animBg="1"/>
      <p:bldP spid="33" grpId="0" animBg="1"/>
      <p:bldP spid="34" grpId="0" animBg="1"/>
      <p:bldP spid="3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C2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2" descr="http://images.hamshahrionline.ir/images/upload/news/pose/8808/ramsar-0818-mm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14348" y="5967731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منظره ی زیبا از رامسر ـ عروس ایران ( هتل قدیم رامسر )</a:t>
            </a:r>
            <a:endParaRPr lang="fa-IR" sz="2400" dirty="0"/>
          </a:p>
        </p:txBody>
      </p:sp>
      <p:sp>
        <p:nvSpPr>
          <p:cNvPr id="6" name="Rectangle 5"/>
          <p:cNvSpPr/>
          <p:nvPr/>
        </p:nvSpPr>
        <p:spPr>
          <a:xfrm>
            <a:off x="1142976" y="428604"/>
            <a:ext cx="6643734" cy="133113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التَّمْرينُ </a:t>
            </a: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الثّاني : </a:t>
            </a:r>
          </a:p>
          <a:p>
            <a:pPr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جمله </a:t>
            </a:r>
            <a:r>
              <a:rPr lang="fa-IR" sz="2800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های زير را با توجّه به تصوير ترجمه </a:t>
            </a: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کنيد .</a:t>
            </a:r>
            <a:endParaRPr lang="fa-IR" sz="2800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lvershop.com/images/DownloadPics/stock/background_1/Stock_Background_Alvershop.com%20(015)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b="2173"/>
          <a:stretch>
            <a:fillRect/>
          </a:stretch>
        </p:blipFill>
        <p:spPr bwMode="auto">
          <a:xfrm>
            <a:off x="-32" y="71414"/>
            <a:ext cx="9144032" cy="6786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4714876" y="4071942"/>
            <a:ext cx="4214842" cy="914400"/>
          </a:xfrm>
          <a:prstGeom prst="round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5720" y="4071942"/>
            <a:ext cx="4214842" cy="914400"/>
          </a:xfrm>
          <a:prstGeom prst="round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4714876" y="5157806"/>
            <a:ext cx="4214842" cy="914400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5143512"/>
            <a:ext cx="4214842" cy="914400"/>
          </a:xfrm>
          <a:prstGeom prst="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4876" y="4272985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هذَا </a:t>
            </a: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الرَّجُلُ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يَـ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غسِلُ </a:t>
            </a: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قُبورَ الشُّهَداءِ 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20" y="4286256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هذِه المَرأةُ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تَـ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غسِلُ </a:t>
            </a: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قُبورَ الشُّهَداءِ 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53449" r="1723" b="3089"/>
          <a:stretch>
            <a:fillRect/>
          </a:stretch>
        </p:blipFill>
        <p:spPr bwMode="auto">
          <a:xfrm>
            <a:off x="4786314" y="571480"/>
            <a:ext cx="4071966" cy="3214710"/>
          </a:xfrm>
          <a:prstGeom prst="rect">
            <a:avLst/>
          </a:prstGeom>
          <a:ln w="190500" cap="sq">
            <a:solidFill>
              <a:srgbClr val="FF66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 l="3448" r="50000" b="7303"/>
          <a:stretch>
            <a:fillRect/>
          </a:stretch>
        </p:blipFill>
        <p:spPr bwMode="auto">
          <a:xfrm>
            <a:off x="428596" y="500042"/>
            <a:ext cx="3929090" cy="3286148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Rectangle 16"/>
          <p:cNvSpPr/>
          <p:nvPr/>
        </p:nvSpPr>
        <p:spPr>
          <a:xfrm>
            <a:off x="4714877" y="5286388"/>
            <a:ext cx="392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این مرد ، مزار شهدا را می شوید .</a:t>
            </a:r>
            <a:endParaRPr lang="fa-IR" sz="32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34" y="5286388"/>
            <a:ext cx="3929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این زن ، مزار شهدا را می شوید .</a:t>
            </a:r>
            <a:endParaRPr lang="fa-IR" sz="32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/>
      <p:bldP spid="12" grpId="1"/>
      <p:bldP spid="13" grpId="0"/>
      <p:bldP spid="13" grpId="1"/>
      <p:bldP spid="17" grpId="0"/>
      <p:bldP spid="17" grpId="1"/>
      <p:bldP spid="18" grpId="0"/>
      <p:bldP spid="1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A13"/>
          </a:solidFill>
          <a:ln w="57150">
            <a:solidFill>
              <a:srgbClr val="09F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6" name="Picture 2" descr="http://dalany.persiangig.com/nowdeshah/1.jpg"/>
          <p:cNvPicPr>
            <a:picLocks noChangeAspect="1" noChangeArrowheads="1"/>
          </p:cNvPicPr>
          <p:nvPr/>
        </p:nvPicPr>
        <p:blipFill>
          <a:blip r:embed="rId2" cstate="print"/>
          <a:srcRect b="3480"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ln>
            <a:solidFill>
              <a:srgbClr val="008A3E"/>
            </a:solidFill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286280" cy="2078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9FF78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2928926" y="4572008"/>
            <a:ext cx="5929354" cy="914400"/>
          </a:xfrm>
          <a:prstGeom prst="round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2928926" y="4773051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نَحنُ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نَـ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ذهَبُ </a:t>
            </a: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إلَی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الْجَبَلِ لِحِفظِ نظافَةِ </a:t>
            </a: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الطَّبيعَةِ 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8926" y="5657872"/>
            <a:ext cx="5929354" cy="914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3143240" y="5786454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2A13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ما برای حفظ پاکیزگی طبیعت به کوه می رویم  .</a:t>
            </a:r>
            <a:endParaRPr lang="fa-IR" sz="3200" b="1" dirty="0">
              <a:ln w="1905">
                <a:solidFill>
                  <a:srgbClr val="002A13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2" descr="http://mw2.google.com/mw-panoramio/photos/medium/44636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" y="0"/>
            <a:ext cx="91440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727707" y="6182045"/>
            <a:ext cx="5739687" cy="461665"/>
          </a:xfrm>
          <a:prstGeom prst="rect">
            <a:avLst/>
          </a:prstGeom>
          <a:ln>
            <a:solidFill>
              <a:srgbClr val="09FF7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غروب خورشید ـ دریاچه خزر ـ شهرستان نور</a:t>
            </a:r>
            <a:endParaRPr lang="fa-IR" sz="2400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571481"/>
            <a:ext cx="8643998" cy="1815882"/>
          </a:xfrm>
          <a:prstGeom prst="rect">
            <a:avLst/>
          </a:prstGeom>
          <a:ln>
            <a:solidFill>
              <a:srgbClr val="09FF78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التَّمْرينُ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الثّالِثُ  </a:t>
            </a: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: </a:t>
            </a:r>
            <a:endParaRPr lang="fa-I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  <a:p>
            <a:pPr algn="ctr">
              <a:lnSpc>
                <a:spcPct val="200000"/>
              </a:lnSpc>
            </a:pP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جمله </a:t>
            </a: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های زير را ترجمه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کنيد ؛ </a:t>
            </a: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سپس زير فعل مضارع خط </a:t>
            </a: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بکشيد .</a:t>
            </a:r>
            <a:endParaRPr lang="fa-I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7" name="Picture 3" descr="C:\Users\44282223-5\Desktop\من\تصاویر\عکس۰۲۴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9" name="Rectangle 88"/>
          <p:cNvSpPr/>
          <p:nvPr/>
        </p:nvSpPr>
        <p:spPr>
          <a:xfrm>
            <a:off x="2643174" y="6000768"/>
            <a:ext cx="4071966" cy="670588"/>
          </a:xfrm>
          <a:prstGeom prst="rect">
            <a:avLst/>
          </a:prstGeom>
          <a:solidFill>
            <a:srgbClr val="00B050">
              <a:alpha val="71000"/>
            </a:srgbClr>
          </a:solidFill>
          <a:ln>
            <a:solidFill>
              <a:srgbClr val="09F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cs typeface="B Koodak" pitchFamily="2" charset="-78"/>
              </a:rPr>
              <a:t>روستای یالرود در بخش بلده نور </a:t>
            </a:r>
            <a:endParaRPr lang="fa-IR" sz="2400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91" name="Rectangle 90"/>
          <p:cNvSpPr/>
          <p:nvPr/>
        </p:nvSpPr>
        <p:spPr>
          <a:xfrm>
            <a:off x="7215206" y="1000107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6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پسر ـ زاده</a:t>
            </a:r>
            <a:endParaRPr lang="fa-IR" sz="26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500694" y="1000107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آدم ـ انسان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786182" y="1000107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فقط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071670" y="1000107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به آسانی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57158" y="1000107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ستیز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15206" y="2571743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بُردن 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7215206" y="214290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إبن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5500694" y="214290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آدم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3786182" y="214290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إنّما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2071670" y="214290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بِسهولۀٍ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357158" y="214290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جَدَل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7215206" y="1762659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حَمل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500694" y="2571743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می خواهم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786182" y="2571743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از تو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071670" y="2571743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ازش می پرسد</a:t>
            </a:r>
            <a:endParaRPr lang="fa-IR" sz="20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57158" y="2571743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می شنود ـ ی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215206" y="4227291"/>
            <a:ext cx="1643074" cy="70061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راست </a:t>
            </a:r>
          </a:p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می گوید ـ ی 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500694" y="4227291"/>
            <a:ext cx="1643074" cy="70061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می گوید ـ ی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5500694" y="1762659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اَطلُبُ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3786182" y="1762659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مِنکَ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2071670" y="1762659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تَسألُـهُ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357158" y="1762659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تَسمَعُ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7215206" y="3357561"/>
            <a:ext cx="1643074" cy="7706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تَصدُقُ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500694" y="3357561"/>
            <a:ext cx="1643074" cy="7706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یَقولُ ـ تَقولُ</a:t>
            </a:r>
            <a:endParaRPr lang="fa-IR" sz="28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3786182" y="4227291"/>
            <a:ext cx="1643074" cy="70061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راست </a:t>
            </a:r>
          </a:p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می گوید ـ ی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071670" y="4214817"/>
            <a:ext cx="1662130" cy="7146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گناه ـ لغزش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57158" y="4227291"/>
            <a:ext cx="1643074" cy="70061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گناهان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3786182" y="3357561"/>
            <a:ext cx="1643074" cy="7706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تَنصُرُ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2071670" y="3357561"/>
            <a:ext cx="1643074" cy="7706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خَطیئََۀ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357158" y="3357561"/>
            <a:ext cx="1643074" cy="7706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خَطایا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215206" y="5830244"/>
            <a:ext cx="1643074" cy="67058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دارو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500694" y="5830244"/>
            <a:ext cx="1643074" cy="67058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تو باید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3786182" y="5830244"/>
            <a:ext cx="1643074" cy="67058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بازگشتن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071670" y="5830244"/>
            <a:ext cx="1643074" cy="67058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ورزش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57158" y="5830244"/>
            <a:ext cx="1643074" cy="67058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ورزشکار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7215206" y="5000635"/>
            <a:ext cx="1643074" cy="7376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دَواء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5500694" y="5000635"/>
            <a:ext cx="1643074" cy="7376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عَلَیکَ ... بـ</a:t>
            </a:r>
            <a:endParaRPr lang="fa-IR" sz="28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3786182" y="5000635"/>
            <a:ext cx="1643074" cy="7376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الرّجوع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2071670" y="5000635"/>
            <a:ext cx="1643074" cy="7376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رِاضیّۀ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357158" y="5000635"/>
            <a:ext cx="1643074" cy="7376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رِیاضِی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7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8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146" name="Picture 2" descr="https://encrypted-tbn2.gstatic.com/images?q=tbn:ANd9GcQ0eSyDZYQgqPJFmC-TbS-gLHLzAjayHrdd1JsfJ-0EwKsFAF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071669" y="476888"/>
            <a:ext cx="6786610" cy="830997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*«( وَ </a:t>
            </a: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مَن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یَشکُرُ فَإنّما یَـشکُرُ لِنَفسِهِ  )»*  </a:t>
            </a:r>
            <a:r>
              <a:rPr lang="fa-IR" sz="2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( لقمان / 12 )</a:t>
            </a:r>
            <a:endParaRPr lang="fa-IR" sz="3200" b="1" dirty="0" smtClean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1669" y="1977086"/>
            <a:ext cx="6786609" cy="830997"/>
          </a:xfrm>
          <a:prstGeom prst="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8A3E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والِدُنا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يَـعْمَلُ فِي </a:t>
            </a: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الْمَصْنَعِ وَ والِدَتُنا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تَـعْمَلُ </a:t>
            </a: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فِي الْمَکْتَبَةِ 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1669" y="3477284"/>
            <a:ext cx="6786610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جَدّي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ماطَلَبَ </a:t>
            </a: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مِنّا مُساعَدَةً وَ جَدَّتي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تَـطلُبُ الْمُساعَدَةَ .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1669" y="4929198"/>
            <a:ext cx="6786610" cy="83099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 أنتَ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تَـجْمَعُ </a:t>
            </a: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الأخْشابَ أمْ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اُختُكَ تَـجْمَعُ ؟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1670" y="1382428"/>
            <a:ext cx="6786610" cy="523220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fa-IR" sz="2800" b="1" dirty="0" smtClean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« و هر کس شکر کند فقط برای خودش شکر می کند » .</a:t>
            </a:r>
            <a:endParaRPr lang="fa-IR" sz="2800" b="1" dirty="0">
              <a:ln w="1905">
                <a:solidFill>
                  <a:srgbClr val="FFFF00"/>
                </a:solidFill>
              </a:ln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1670" y="2882626"/>
            <a:ext cx="6786610" cy="523220"/>
          </a:xfrm>
          <a:prstGeom prst="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8A3E"/>
            </a:solidFill>
          </a:ln>
        </p:spPr>
        <p:txBody>
          <a:bodyPr wrap="square">
            <a:spAutoFit/>
          </a:bodyPr>
          <a:lstStyle/>
          <a:p>
            <a:r>
              <a:rPr lang="fa-IR" sz="2800" b="1" dirty="0" smtClean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پدر ما در کارگاه کار می کند و مادر ما در کتابخانه .</a:t>
            </a:r>
            <a:endParaRPr lang="fa-IR" sz="2800" b="1" dirty="0">
              <a:ln w="1905">
                <a:solidFill>
                  <a:srgbClr val="FFFF00"/>
                </a:solidFill>
              </a:ln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1670" y="4405978"/>
            <a:ext cx="6786610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a-IR" sz="2400" b="1" dirty="0" smtClean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پدر بزرگم از ما کمک نخواست ولی مادر بزرگم کمک می خواهد .</a:t>
            </a:r>
            <a:endParaRPr lang="fa-IR" sz="2400" b="1" dirty="0">
              <a:ln w="1905">
                <a:solidFill>
                  <a:srgbClr val="FFFF00"/>
                </a:solidFill>
              </a:ln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71670" y="5857892"/>
            <a:ext cx="6786610" cy="49244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a-IR" sz="2600" b="1" dirty="0" smtClean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آیا تو چوب ها را جمع می کنی یا خواهرت جمع می کند ؟</a:t>
            </a:r>
            <a:endParaRPr lang="fa-IR" sz="2600" b="1" dirty="0">
              <a:ln w="1905">
                <a:solidFill>
                  <a:srgbClr val="FFFF00"/>
                </a:solidFill>
              </a:ln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8" y="642918"/>
            <a:ext cx="1485904" cy="571504"/>
          </a:xfrm>
          <a:prstGeom prst="round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یَـ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شکُرُ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cs typeface="B Koodak" pitchFamily="2" charset="-7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7158" y="1285860"/>
            <a:ext cx="1485904" cy="571504"/>
          </a:xfrm>
          <a:prstGeom prst="round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یَـ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شکُرُ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cs typeface="B Koodak" pitchFamily="2" charset="-7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57158" y="2214554"/>
            <a:ext cx="1485904" cy="571504"/>
          </a:xfrm>
          <a:prstGeom prst="round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یَـ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عمَلُ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cs typeface="B Koodak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7158" y="2857496"/>
            <a:ext cx="1485904" cy="571504"/>
          </a:xfrm>
          <a:prstGeom prst="round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عمَلُ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cs typeface="B Koodak" pitchFamily="2" charset="-7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7158" y="4000504"/>
            <a:ext cx="1485904" cy="57150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طلُبُ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cs typeface="B Koodak" pitchFamily="2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57158" y="5143512"/>
            <a:ext cx="1485904" cy="57150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جمَعُ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cs typeface="B Koodak" pitchFamily="2" charset="-7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57158" y="5786454"/>
            <a:ext cx="1485904" cy="57150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جمَعُ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9" grpId="0" animBg="1"/>
      <p:bldP spid="29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7410" name="Picture 2" descr="https://encrypted-tbn3.gstatic.com/images?q=tbn:ANd9GcQBvdJ6Ke4bhRmD6mK4awzFb4ppWA7AmUaxDKYTieUNvz4R643w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6" y="1397000"/>
          <a:ext cx="8358248" cy="510383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89562"/>
                <a:gridCol w="2089562"/>
                <a:gridCol w="2089562"/>
                <a:gridCol w="2089562"/>
              </a:tblGrid>
              <a:tr h="729119">
                <a:tc>
                  <a:txBody>
                    <a:bodyPr/>
                    <a:lstStyle/>
                    <a:p>
                      <a:pPr rtl="1"/>
                      <a:endParaRPr lang="fa-IR" dirty="0">
                        <a:ln w="5715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FF78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FF78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FF78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FF78"/>
                    </a:solidFill>
                  </a:tcPr>
                </a:tc>
              </a:tr>
              <a:tr h="729119"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729119">
                <a:tc>
                  <a:txBody>
                    <a:bodyPr/>
                    <a:lstStyle/>
                    <a:p>
                      <a:pPr rtl="1"/>
                      <a:endParaRPr lang="fa-IR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9119"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729119"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2060">
                            <a:tint val="66000"/>
                            <a:satMod val="160000"/>
                          </a:srgbClr>
                        </a:gs>
                        <a:gs pos="50000">
                          <a:srgbClr val="002060">
                            <a:tint val="44500"/>
                            <a:satMod val="160000"/>
                          </a:srgbClr>
                        </a:gs>
                        <a:gs pos="100000">
                          <a:srgbClr val="00206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2060">
                            <a:tint val="66000"/>
                            <a:satMod val="160000"/>
                          </a:srgbClr>
                        </a:gs>
                        <a:gs pos="50000">
                          <a:srgbClr val="002060">
                            <a:tint val="44500"/>
                            <a:satMod val="160000"/>
                          </a:srgbClr>
                        </a:gs>
                        <a:gs pos="100000">
                          <a:srgbClr val="00206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2060">
                            <a:tint val="66000"/>
                            <a:satMod val="160000"/>
                          </a:srgbClr>
                        </a:gs>
                        <a:gs pos="50000">
                          <a:srgbClr val="002060">
                            <a:tint val="44500"/>
                            <a:satMod val="160000"/>
                          </a:srgbClr>
                        </a:gs>
                        <a:gs pos="100000">
                          <a:srgbClr val="00206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2060">
                            <a:tint val="66000"/>
                            <a:satMod val="160000"/>
                          </a:srgbClr>
                        </a:gs>
                        <a:gs pos="50000">
                          <a:srgbClr val="002060">
                            <a:tint val="44500"/>
                            <a:satMod val="160000"/>
                          </a:srgbClr>
                        </a:gs>
                        <a:gs pos="100000">
                          <a:srgbClr val="00206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729119">
                <a:tc>
                  <a:txBody>
                    <a:bodyPr/>
                    <a:lstStyle/>
                    <a:p>
                      <a:pPr rtl="1"/>
                      <a:endParaRPr lang="fa-IR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729119"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6776" y="1498586"/>
            <a:ext cx="173920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Jadid" pitchFamily="2" charset="-78"/>
              </a:rPr>
              <a:t>فارسی</a:t>
            </a:r>
            <a:endParaRPr lang="fa-IR" sz="28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371" y="2262838"/>
            <a:ext cx="190513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/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نتوانستی </a:t>
            </a:r>
            <a:endParaRPr lang="fa-IR" sz="2400" b="1" dirty="0">
              <a:ln w="1905"/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3000372"/>
            <a:ext cx="192882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/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خواهد پرسید</a:t>
            </a:r>
            <a:endParaRPr lang="fa-IR" sz="2400" b="1" dirty="0">
              <a:ln w="1905"/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3714752"/>
            <a:ext cx="192882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/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باز خواهیم کرد</a:t>
            </a:r>
            <a:endParaRPr lang="fa-IR" sz="2400" b="1" dirty="0">
              <a:ln w="1905"/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819" y="4429132"/>
            <a:ext cx="189969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/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می کوبد </a:t>
            </a:r>
            <a:endParaRPr lang="fa-IR" sz="2400" b="1" dirty="0">
              <a:ln w="1905"/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728" y="5143512"/>
            <a:ext cx="189969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/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خواهم دانست </a:t>
            </a:r>
            <a:endParaRPr lang="fa-IR" sz="2400" b="1" dirty="0">
              <a:ln w="1905"/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728" y="5857892"/>
            <a:ext cx="189969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/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می نوشیم </a:t>
            </a:r>
            <a:endParaRPr lang="fa-IR" sz="2400" b="1" dirty="0">
              <a:ln w="1905"/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5906" y="1500174"/>
            <a:ext cx="173920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Jadid" pitchFamily="2" charset="-78"/>
              </a:rPr>
              <a:t>عربی</a:t>
            </a:r>
            <a:endParaRPr lang="fa-IR" sz="28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43543" y="2264426"/>
            <a:ext cx="186166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ما قَـدَر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تَ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4308" y="3001960"/>
            <a:ext cx="188481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سَـ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یَـ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ساَلُ 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4308" y="3716340"/>
            <a:ext cx="188481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سوفَ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نَـ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فتحُ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63866" y="4430720"/>
            <a:ext cx="185635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طرُقُ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43775" y="5145100"/>
            <a:ext cx="185635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سَـ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اَ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فهَمُ 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43775" y="5859480"/>
            <a:ext cx="185635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نَـ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شرَبُ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17608" y="1500174"/>
            <a:ext cx="173920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Jadid" pitchFamily="2" charset="-78"/>
              </a:rPr>
              <a:t> فارسی</a:t>
            </a:r>
            <a:endParaRPr lang="fa-IR" sz="28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86683" y="2264426"/>
            <a:ext cx="1861663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600" b="1" dirty="0" smtClean="0">
                <a:ln w="1905"/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توانستی </a:t>
            </a:r>
            <a:endParaRPr lang="fa-IR" sz="2600" b="1" dirty="0">
              <a:ln w="1905"/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7448" y="3001960"/>
            <a:ext cx="1884816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600" b="1" dirty="0" smtClean="0">
                <a:ln w="1905"/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می پرسد </a:t>
            </a:r>
            <a:endParaRPr lang="fa-IR" sz="2600" b="1" dirty="0">
              <a:ln w="1905"/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87448" y="3716340"/>
            <a:ext cx="1884816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600" b="1" dirty="0" smtClean="0">
                <a:ln w="1905"/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بازکردیم</a:t>
            </a:r>
            <a:endParaRPr lang="fa-IR" sz="2600" b="1" dirty="0">
              <a:ln w="1905"/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07006" y="4430720"/>
            <a:ext cx="1856351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600" b="1" dirty="0" smtClean="0">
                <a:ln w="1905"/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کوبید </a:t>
            </a:r>
            <a:endParaRPr lang="fa-IR" sz="2600" b="1" dirty="0">
              <a:ln w="1905"/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86915" y="5145100"/>
            <a:ext cx="1856351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600" b="1" dirty="0" smtClean="0">
                <a:ln w="1905"/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دانستم</a:t>
            </a:r>
            <a:endParaRPr lang="fa-IR" sz="2600" b="1" dirty="0">
              <a:ln w="1905"/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86915" y="5859480"/>
            <a:ext cx="1856351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600" b="1" dirty="0" smtClean="0">
                <a:ln w="1905"/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نوشیدیم </a:t>
            </a:r>
            <a:endParaRPr lang="fa-IR" sz="2600" b="1" dirty="0">
              <a:ln w="1905"/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33320" y="1500174"/>
            <a:ext cx="173920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Jadid" pitchFamily="2" charset="-78"/>
              </a:rPr>
              <a:t> عربی</a:t>
            </a:r>
            <a:endParaRPr lang="fa-IR" sz="28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52315" y="2264426"/>
            <a:ext cx="15534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قَدَر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تَ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6913" y="3001960"/>
            <a:ext cx="157273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یَـ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ساَلُ 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6913" y="3716340"/>
            <a:ext cx="157273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فَتَحـ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نَا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71758" y="4430720"/>
            <a:ext cx="154898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طَـرَقَ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51667" y="5145100"/>
            <a:ext cx="154898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فَهِمـ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تُ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51667" y="5859480"/>
            <a:ext cx="154898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شَرِبـ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نَا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00298" y="428604"/>
            <a:ext cx="4572032" cy="73866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التَّمْرينُ الرّابِعُ : ترجمه </a:t>
            </a:r>
            <a:r>
              <a:rPr lang="fa-I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کنيد .</a:t>
            </a:r>
            <a:endParaRPr lang="fa-IR" sz="28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 build="allAtOnce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20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2" descr="http://img7.irna.ir/1392/13920101/80590714/80590714-4123360.jpg"/>
          <p:cNvPicPr>
            <a:picLocks noChangeAspect="1" noChangeArrowheads="1"/>
          </p:cNvPicPr>
          <p:nvPr/>
        </p:nvPicPr>
        <p:blipFill>
          <a:blip r:embed="rId2" cstate="print"/>
          <a:srcRect b="6509"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285852" y="5929330"/>
            <a:ext cx="6929486" cy="46166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منظره ای زیبا از طبیعت شهرستان جویبار مازندران</a:t>
            </a:r>
            <a:endParaRPr lang="fa-IR" sz="2400" dirty="0"/>
          </a:p>
        </p:txBody>
      </p:sp>
      <p:sp>
        <p:nvSpPr>
          <p:cNvPr id="6" name="Rectangle 5"/>
          <p:cNvSpPr/>
          <p:nvPr/>
        </p:nvSpPr>
        <p:spPr>
          <a:xfrm>
            <a:off x="1071538" y="470110"/>
            <a:ext cx="7377201" cy="84638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التَّمْرينُ الْخامِسُ : </a:t>
            </a:r>
            <a:r>
              <a:rPr lang="fa-I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گزينه ی </a:t>
            </a:r>
            <a:r>
              <a:rPr lang="fa-IR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مناسب را انتخاب </a:t>
            </a:r>
            <a:r>
              <a:rPr lang="fa-I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کنيد  .</a:t>
            </a:r>
            <a:endParaRPr lang="fa-IR" sz="2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3010" name="Picture 2" descr="http://img1.tebyan.net/Big/1391/05/110857644411082222325411230119018496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00364" y="630776"/>
            <a:ext cx="5857884" cy="584775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 </a:t>
            </a: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أنتِ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..... إلَی المُختَبِرِ وَحدَکِ یا اُختِی ؟  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0364" y="1831951"/>
            <a:ext cx="5857884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هَل ..... ذلِكَ </a:t>
            </a: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الْمُدَرِّسَ يا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أخي ؟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0364" y="3046397"/>
            <a:ext cx="5840594" cy="584775"/>
          </a:xfrm>
          <a:prstGeom prst="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A3E"/>
            </a:solidFill>
          </a:ln>
        </p:spPr>
        <p:txBody>
          <a:bodyPr wrap="square">
            <a:spAutoFit/>
          </a:bodyPr>
          <a:lstStyle/>
          <a:p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أنَا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سوفَ ..... </a:t>
            </a: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إلی بِلادي فِي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الاُسبوعِ </a:t>
            </a: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الْقادِمِ 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0364" y="4274114"/>
            <a:ext cx="5824456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نَحْنُ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.....  </a:t>
            </a: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إلَی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الْبُستانِ قَبلَ ثلاثَةِ أيامٍ </a:t>
            </a:r>
            <a:r>
              <a:rPr lang="fa-IR" sz="32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0364" y="5488560"/>
            <a:ext cx="5857884" cy="52322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fa-IR" sz="28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العاقِلُ ..... إلَی الیَمینِ وَ </a:t>
            </a:r>
            <a:r>
              <a:rPr lang="fa-IR" sz="2800" b="1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الْيَسارِ ثُمَّ يَعبُرُ الشّارِعَ ؟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00364" y="1302236"/>
            <a:ext cx="5857884" cy="461665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a-IR" sz="2400" b="1" dirty="0" smtClean="0">
                <a:ln w="1905">
                  <a:solidFill>
                    <a:srgbClr val="002A13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خواهرم ! آیا تو به تنهایی به آزمایشگاه می روی  .</a:t>
            </a:r>
            <a:endParaRPr lang="fa-IR" sz="2400" b="1" dirty="0">
              <a:ln w="1905">
                <a:solidFill>
                  <a:srgbClr val="002A13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0364" y="2516682"/>
            <a:ext cx="5857884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a-IR" sz="2400" b="1" dirty="0" smtClean="0">
                <a:ln w="1905">
                  <a:solidFill>
                    <a:srgbClr val="002A13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برادرم ! آیا آن معلّم را می شناسی .</a:t>
            </a:r>
            <a:endParaRPr lang="fa-IR" sz="2400" b="1" dirty="0">
              <a:ln w="1905">
                <a:solidFill>
                  <a:srgbClr val="002A13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0364" y="3731128"/>
            <a:ext cx="5857884" cy="461665"/>
          </a:xfrm>
          <a:prstGeom prst="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A3E"/>
            </a:solidFill>
          </a:ln>
        </p:spPr>
        <p:txBody>
          <a:bodyPr wrap="square">
            <a:spAutoFit/>
          </a:bodyPr>
          <a:lstStyle/>
          <a:p>
            <a:r>
              <a:rPr lang="fa-IR" sz="2400" b="1" dirty="0" smtClean="0">
                <a:ln w="1905">
                  <a:solidFill>
                    <a:srgbClr val="002A13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من هفته ی آینده به کشورم باز خواهم گشت .</a:t>
            </a:r>
            <a:endParaRPr lang="fa-IR" sz="2400" b="1" dirty="0">
              <a:ln w="1905">
                <a:solidFill>
                  <a:srgbClr val="002A13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0364" y="4945574"/>
            <a:ext cx="5857884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a-IR" sz="2400" b="1" dirty="0" smtClean="0">
                <a:ln w="1905">
                  <a:solidFill>
                    <a:srgbClr val="002A13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ما سه روز پیش به باغ رفتیم .</a:t>
            </a:r>
            <a:endParaRPr lang="fa-IR" sz="2400" b="1" dirty="0">
              <a:ln w="1905">
                <a:solidFill>
                  <a:srgbClr val="002A13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0364" y="6131502"/>
            <a:ext cx="5857884" cy="40011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fa-IR" sz="2000" b="1" dirty="0" smtClean="0">
                <a:ln w="1905">
                  <a:solidFill>
                    <a:srgbClr val="002A13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عاقل به راست و چپ نگاه می کند سپس از خیابان عبور می کند .</a:t>
            </a:r>
            <a:endParaRPr lang="fa-IR" sz="2000" b="1" dirty="0">
              <a:ln w="1905">
                <a:solidFill>
                  <a:srgbClr val="002A13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19230" y="916528"/>
            <a:ext cx="1283286" cy="571504"/>
          </a:xfrm>
          <a:prstGeom prst="round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000">
              <a:ln>
                <a:solidFill>
                  <a:srgbClr val="00B0F0"/>
                </a:solidFill>
              </a:ln>
              <a:solidFill>
                <a:srgbClr val="002A1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2844" y="916528"/>
            <a:ext cx="1357322" cy="57150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rgbClr val="00B05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19230" y="2179258"/>
            <a:ext cx="1283286" cy="571504"/>
          </a:xfrm>
          <a:prstGeom prst="round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000">
              <a:ln>
                <a:solidFill>
                  <a:srgbClr val="00B0F0"/>
                </a:solidFill>
              </a:ln>
              <a:solidFill>
                <a:srgbClr val="002A13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42844" y="2179258"/>
            <a:ext cx="1357322" cy="57150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ln>
                <a:solidFill>
                  <a:srgbClr val="00B05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619230" y="3345420"/>
            <a:ext cx="1283286" cy="571504"/>
          </a:xfrm>
          <a:prstGeom prst="round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>
              <a:ln>
                <a:solidFill>
                  <a:srgbClr val="00B0F0"/>
                </a:solidFill>
              </a:ln>
              <a:solidFill>
                <a:srgbClr val="002A13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42844" y="3345420"/>
            <a:ext cx="1357322" cy="57150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>
              <a:ln>
                <a:solidFill>
                  <a:srgbClr val="00B05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619230" y="4559866"/>
            <a:ext cx="1283286" cy="571504"/>
          </a:xfrm>
          <a:prstGeom prst="round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>
              <a:ln>
                <a:solidFill>
                  <a:srgbClr val="00B0F0"/>
                </a:solidFill>
              </a:ln>
              <a:solidFill>
                <a:srgbClr val="002A13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42844" y="4559866"/>
            <a:ext cx="1357322" cy="57150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>
              <a:ln>
                <a:solidFill>
                  <a:srgbClr val="00B05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619230" y="5774312"/>
            <a:ext cx="1283286" cy="571504"/>
          </a:xfrm>
          <a:prstGeom prst="round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>
              <a:ln>
                <a:solidFill>
                  <a:srgbClr val="00B0F0"/>
                </a:solidFill>
              </a:ln>
              <a:solidFill>
                <a:srgbClr val="002A13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42844" y="5774312"/>
            <a:ext cx="1357322" cy="57150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>
              <a:ln>
                <a:solidFill>
                  <a:srgbClr val="00B05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95418" y="939682"/>
            <a:ext cx="1238258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یَـ</a:t>
            </a:r>
            <a:r>
              <a:rPr lang="fa-IR" sz="3000" b="1" dirty="0" smtClean="0">
                <a:ln w="1905">
                  <a:solidFill>
                    <a:srgbClr val="00B0F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ذهَبُ</a:t>
            </a:r>
            <a:endParaRPr lang="fa-IR" sz="3000" b="1" dirty="0">
              <a:ln w="1905">
                <a:solidFill>
                  <a:srgbClr val="00B0F0"/>
                </a:solidFill>
              </a:ln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71604" y="2250696"/>
            <a:ext cx="1283286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تَـ</a:t>
            </a:r>
            <a:r>
              <a:rPr lang="fa-IR" sz="3000" b="1" dirty="0" smtClean="0">
                <a:ln w="1905">
                  <a:solidFill>
                    <a:srgbClr val="00B0F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عرِفُ</a:t>
            </a:r>
            <a:endParaRPr lang="fa-IR" sz="3000" b="1" dirty="0">
              <a:ln w="1905">
                <a:solidFill>
                  <a:srgbClr val="00B0F0"/>
                </a:solidFill>
              </a:ln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19230" y="3393704"/>
            <a:ext cx="128328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اَ</a:t>
            </a:r>
            <a:r>
              <a:rPr lang="fa-IR" sz="3200" b="1" dirty="0" smtClean="0">
                <a:ln w="1905">
                  <a:solidFill>
                    <a:srgbClr val="00B0F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رجِعُ</a:t>
            </a:r>
            <a:endParaRPr lang="fa-IR" sz="3200" b="1" dirty="0">
              <a:ln w="1905">
                <a:solidFill>
                  <a:srgbClr val="00B0F0"/>
                </a:solidFill>
              </a:ln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19230" y="4608150"/>
            <a:ext cx="128328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B0F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ذَهَبـ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نَا</a:t>
            </a:r>
            <a:endParaRPr lang="fa-IR" sz="32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98731" y="5822596"/>
            <a:ext cx="128328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نَـ</a:t>
            </a:r>
            <a:r>
              <a:rPr lang="fa-IR" sz="3200" b="1" dirty="0" smtClean="0">
                <a:ln w="1905">
                  <a:solidFill>
                    <a:srgbClr val="00B0F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نظُرُ</a:t>
            </a:r>
            <a:endParaRPr lang="fa-IR" sz="3200" b="1" dirty="0">
              <a:ln w="1905">
                <a:solidFill>
                  <a:srgbClr val="00B0F0"/>
                </a:solidFill>
              </a:ln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42844" y="939682"/>
            <a:ext cx="1357322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</a:t>
            </a: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تَـ</a:t>
            </a:r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ذهَب</a:t>
            </a:r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ینَ</a:t>
            </a:r>
            <a:endParaRPr lang="fa-IR" sz="2800" b="1" dirty="0">
              <a:ln w="1905">
                <a:solidFill>
                  <a:srgbClr val="00B05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2844" y="2179258"/>
            <a:ext cx="1340649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تَـ</a:t>
            </a:r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عرِف</a:t>
            </a: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ینَ</a:t>
            </a:r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</a:t>
            </a:r>
            <a:endParaRPr lang="fa-IR" sz="2800" b="1" dirty="0">
              <a:ln w="1905">
                <a:solidFill>
                  <a:srgbClr val="00B05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2844" y="3393704"/>
            <a:ext cx="1357322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رَجَع</a:t>
            </a:r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تُ</a:t>
            </a:r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</a:t>
            </a:r>
            <a:endParaRPr lang="fa-IR" sz="3200" b="1" dirty="0">
              <a:ln w="1905">
                <a:solidFill>
                  <a:srgbClr val="00B05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42844" y="4608150"/>
            <a:ext cx="1357322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نَـ</a:t>
            </a:r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ذهَبُ</a:t>
            </a:r>
            <a:endParaRPr lang="fa-IR" sz="3200" b="1" dirty="0">
              <a:ln w="1905">
                <a:solidFill>
                  <a:srgbClr val="00B05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3343" y="5822596"/>
            <a:ext cx="1336823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یَـ</a:t>
            </a:r>
            <a:r>
              <a:rPr lang="fa-IR" sz="3200" b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نظُرُ </a:t>
            </a:r>
            <a:endParaRPr lang="fa-IR" sz="3200" b="1" dirty="0">
              <a:ln w="1905">
                <a:solidFill>
                  <a:srgbClr val="00B05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6" grpId="0" animBg="1"/>
      <p:bldP spid="26" grpId="1" animBg="1"/>
      <p:bldP spid="37" grpId="0" animBg="1"/>
      <p:bldP spid="38" grpId="0" animBg="1"/>
      <p:bldP spid="39" grpId="0" animBg="1"/>
      <p:bldP spid="39" grpId="1" animBg="1"/>
      <p:bldP spid="40" grpId="0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/>
      <p:bldP spid="46" grpId="1"/>
      <p:bldP spid="47" grpId="0"/>
      <p:bldP spid="48" grpId="0"/>
      <p:bldP spid="49" grpId="0"/>
      <p:bldP spid="50" grpId="0"/>
      <p:bldP spid="50" grpId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2" descr="http://images.persianblog.ir/620811_sd9wpd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28596" y="6215082"/>
            <a:ext cx="842968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منظره ای زیبا از مجموعه پل های ریلی ورسک سوادکوه ـ قائم شهر</a:t>
            </a:r>
            <a:endParaRPr lang="fa-IR" sz="2400" dirty="0"/>
          </a:p>
        </p:txBody>
      </p:sp>
      <p:sp>
        <p:nvSpPr>
          <p:cNvPr id="7" name="Rectangle 6"/>
          <p:cNvSpPr/>
          <p:nvPr/>
        </p:nvSpPr>
        <p:spPr>
          <a:xfrm>
            <a:off x="928663" y="285728"/>
            <a:ext cx="7858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400" b="1" dirty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التَّمْرينُ السّادِسُ : </a:t>
            </a:r>
            <a:endParaRPr lang="fa-IR" sz="2400" b="1" dirty="0" smtClean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  <a:p>
            <a:pPr>
              <a:lnSpc>
                <a:spcPct val="200000"/>
              </a:lnSpc>
            </a:pPr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در </a:t>
            </a:r>
            <a:r>
              <a:rPr lang="fa-IR" sz="2400" b="1" dirty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خانه های </a:t>
            </a:r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جدول ، کلمات مناسب بنویسید ؛ سپس رمز را پیدا کنید .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3B6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1266" name="Picture 2" descr="http://wisgoon.com/media/pin/images/o/2013/8/1375709716247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1082836"/>
          <a:ext cx="6096000" cy="5562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1</a:t>
                      </a:r>
                      <a:endParaRPr lang="fa-IR" sz="1800" b="1" dirty="0">
                        <a:solidFill>
                          <a:srgbClr val="FF0000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  <a:cs typeface="B Titr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2</a:t>
                      </a:r>
                      <a:endParaRPr lang="fa-IR" sz="1800" b="1" dirty="0">
                        <a:solidFill>
                          <a:srgbClr val="FF0000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3</a:t>
                      </a:r>
                      <a:endParaRPr lang="fa-IR" sz="1800" b="1" dirty="0">
                        <a:solidFill>
                          <a:srgbClr val="FF0000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4</a:t>
                      </a:r>
                      <a:endParaRPr lang="fa-IR" sz="1800" b="1" dirty="0">
                        <a:solidFill>
                          <a:srgbClr val="FF0000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5</a:t>
                      </a:r>
                      <a:endParaRPr lang="fa-IR" sz="1800" b="1" dirty="0">
                        <a:solidFill>
                          <a:srgbClr val="FF0000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6</a:t>
                      </a:r>
                      <a:endParaRPr lang="fa-IR" sz="1800" b="1" dirty="0">
                        <a:solidFill>
                          <a:srgbClr val="FF0000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7</a:t>
                      </a:r>
                      <a:endParaRPr lang="fa-IR" sz="1800" b="1" dirty="0">
                        <a:solidFill>
                          <a:srgbClr val="FF0000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Titr" pitchFamily="2" charset="-78"/>
                        </a:rPr>
                        <a:t>8</a:t>
                      </a:r>
                      <a:endParaRPr lang="fa-IR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Titr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9</a:t>
                      </a:r>
                      <a:endParaRPr lang="fa-IR" sz="1800" b="1" dirty="0">
                        <a:solidFill>
                          <a:srgbClr val="FF0000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10</a:t>
                      </a:r>
                      <a:endParaRPr lang="fa-IR" sz="1800" b="1" dirty="0">
                        <a:solidFill>
                          <a:srgbClr val="FF0000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11</a:t>
                      </a:r>
                      <a:endParaRPr lang="fa-IR" sz="1800" b="1" dirty="0">
                        <a:solidFill>
                          <a:srgbClr val="FF0000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12</a:t>
                      </a:r>
                      <a:endParaRPr lang="fa-IR" sz="1800" b="1" dirty="0">
                        <a:solidFill>
                          <a:srgbClr val="FF0000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13</a:t>
                      </a:r>
                      <a:endParaRPr lang="fa-IR" sz="1800" b="1" dirty="0">
                        <a:solidFill>
                          <a:srgbClr val="FF0000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14</a:t>
                      </a:r>
                      <a:endParaRPr lang="fa-IR" sz="1800" b="1" dirty="0">
                        <a:solidFill>
                          <a:srgbClr val="FF0000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Titr" pitchFamily="2" charset="-78"/>
                        </a:rPr>
                        <a:t>15</a:t>
                      </a:r>
                      <a:endParaRPr lang="fa-IR" sz="1800" b="1" dirty="0">
                        <a:solidFill>
                          <a:srgbClr val="FF0000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71472" y="1082836"/>
            <a:ext cx="285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ز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7290" y="1082836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ا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670" y="1082836"/>
            <a:ext cx="356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ب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488" y="1082836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خ</a:t>
            </a:r>
            <a:endParaRPr lang="fa-IR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1670" y="1440026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ا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488" y="1440026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ی</a:t>
            </a:r>
            <a:endParaRPr lang="fa-IR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5081" y="1440026"/>
            <a:ext cx="243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ا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7686" y="144002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ط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8410" y="1440026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خ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472" y="1856512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ن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57290" y="1856512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ا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00232" y="179721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س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7488" y="1856512"/>
            <a:ext cx="285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ر</a:t>
            </a:r>
            <a:endParaRPr lang="fa-IR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48212" y="1856512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ف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71670" y="2213702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د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7488" y="2213702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ا</a:t>
            </a:r>
            <a:endParaRPr lang="fa-IR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48212" y="2154406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ق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7290" y="221370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م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68608" y="2570892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ء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71670" y="257089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و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86050" y="257089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ل</a:t>
            </a:r>
            <a:endParaRPr lang="fa-IR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98810" y="25708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م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13190" y="25708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م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50180" y="2928082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ی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71670" y="2928082"/>
            <a:ext cx="325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ل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50378" y="2999520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أ</a:t>
            </a:r>
            <a:endParaRPr lang="fa-IR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36196" y="2928082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س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57686" y="2928082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ت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472" y="2940224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ن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33794" y="329741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ا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57488" y="329741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م</a:t>
            </a:r>
            <a:endParaRPr lang="fa-IR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33992" y="329741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ظ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19810" y="3297414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ن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41300" y="329741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م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55086" y="3309556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ت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1472" y="3654604"/>
            <a:ext cx="331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ن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57290" y="3654604"/>
            <a:ext cx="282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و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71670" y="3726042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ظ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57488" y="3654604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و</a:t>
            </a:r>
            <a:endParaRPr lang="fa-IR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43306" y="36546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م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57488" y="3999652"/>
            <a:ext cx="331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ر</a:t>
            </a:r>
            <a:endParaRPr lang="fa-IR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43306" y="4071090"/>
            <a:ext cx="282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غ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29124" y="4071090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ت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71670" y="4011794"/>
            <a:ext cx="331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ق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57488" y="4428280"/>
            <a:ext cx="331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أ</a:t>
            </a:r>
            <a:endParaRPr lang="fa-IR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43306" y="4428280"/>
            <a:ext cx="282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ت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71670" y="4428280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ک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85852" y="4428280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ل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357686" y="4726174"/>
            <a:ext cx="331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ر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643306" y="4797612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ج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86050" y="4797612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و</a:t>
            </a:r>
            <a:endParaRPr lang="fa-IR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71670" y="4797612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ع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1472" y="515480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ۀ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57290" y="5154802"/>
            <a:ext cx="325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ل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073370" y="5154802"/>
            <a:ext cx="399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هو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786050" y="5142660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س</a:t>
            </a:r>
            <a:endParaRPr lang="fa-IR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648212" y="5154802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ب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71472" y="55119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م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357290" y="5511992"/>
            <a:ext cx="332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ع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13444" y="5571288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ا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786050" y="5571288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ط</a:t>
            </a:r>
            <a:endParaRPr lang="fa-IR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648212" y="55119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م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357386" y="5869182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ر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071670" y="5928478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ا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859188" y="586918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ه</a:t>
            </a:r>
            <a:endParaRPr lang="fa-IR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666750" y="5869182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ن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74105" y="5928478"/>
            <a:ext cx="240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أ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350180" y="6226372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ی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000232" y="6226372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ض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899262" y="6285668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ا</a:t>
            </a:r>
            <a:endParaRPr lang="fa-IR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636196" y="6226372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ی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426920" y="6226372"/>
            <a:ext cx="285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ر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71472" y="6226372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ون</a:t>
            </a: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643702" y="1082837"/>
            <a:ext cx="2143140" cy="563231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fa-IR" sz="2400" b="1" dirty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۱. نانوا</a:t>
            </a:r>
          </a:p>
          <a:p>
            <a:r>
              <a:rPr lang="fa-IR" sz="2400" b="1" dirty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۲. خطاها</a:t>
            </a:r>
          </a:p>
          <a:p>
            <a:r>
              <a:rPr lang="fa-IR" sz="2400" b="1" dirty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۳. دو اسب</a:t>
            </a:r>
          </a:p>
          <a:p>
            <a:r>
              <a:rPr lang="fa-IR" sz="2400" b="1" dirty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۴. آينده</a:t>
            </a:r>
          </a:p>
          <a:p>
            <a:r>
              <a:rPr lang="fa-IR" sz="2400" b="1" dirty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۵. پُر</a:t>
            </a:r>
          </a:p>
          <a:p>
            <a:r>
              <a:rPr lang="fa-IR" sz="2400" b="1" dirty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۶. می پرسی</a:t>
            </a:r>
          </a:p>
          <a:p>
            <a:r>
              <a:rPr lang="fa-IR" sz="2400" b="1" dirty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۷. سازمان ها</a:t>
            </a:r>
          </a:p>
          <a:p>
            <a:r>
              <a:rPr lang="fa-IR" sz="2400" b="1" dirty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۸. کارمندان</a:t>
            </a:r>
          </a:p>
          <a:p>
            <a:r>
              <a:rPr lang="fa-IR" sz="2400" b="1" dirty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۹. غرق می شوی</a:t>
            </a:r>
          </a:p>
          <a:p>
            <a:r>
              <a:rPr lang="fa-IR" sz="2400" b="1" dirty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۱۰ . می خورَد</a:t>
            </a:r>
          </a:p>
          <a:p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۱۱ </a:t>
            </a:r>
            <a:r>
              <a:rPr lang="fa-IR" sz="2400" b="1" dirty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. </a:t>
            </a:r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برگشتن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  <a:p>
            <a:r>
              <a:rPr lang="fa-IR" sz="2400" b="1" dirty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۱۲ . به آسانی</a:t>
            </a:r>
          </a:p>
          <a:p>
            <a:r>
              <a:rPr lang="fa-IR" sz="2400" b="1" dirty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۱۳ . رستوران ها</a:t>
            </a:r>
          </a:p>
          <a:p>
            <a:r>
              <a:rPr lang="fa-IR" sz="2400" b="1" dirty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۱۴ . رودخانه ها</a:t>
            </a:r>
          </a:p>
          <a:p>
            <a:r>
              <a:rPr lang="fa-IR" sz="2400" b="1" dirty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۱۵ . ورزشکاران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28596" y="220784"/>
            <a:ext cx="8358246" cy="769441"/>
          </a:xfrm>
          <a:prstGeom prst="rect">
            <a:avLst/>
          </a:prstGeom>
          <a:solidFill>
            <a:srgbClr val="00B0F0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000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رُجوع </a:t>
            </a:r>
            <a:r>
              <a:rPr lang="fa-IR" sz="2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ـ </a:t>
            </a:r>
            <a:r>
              <a:rPr lang="fa-IR" sz="2000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خَطايا </a:t>
            </a:r>
            <a:r>
              <a:rPr lang="fa-IR" sz="2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ـ فَرَسانِ  ـ  مَملوء ـ  </a:t>
            </a:r>
            <a:r>
              <a:rPr lang="fa-IR" sz="2000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خَبّاز </a:t>
            </a:r>
            <a:r>
              <a:rPr lang="fa-IR" sz="2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ـ  </a:t>
            </a:r>
            <a:r>
              <a:rPr lang="fa-IR" sz="2000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قادِم </a:t>
            </a:r>
            <a:r>
              <a:rPr lang="fa-IR" sz="2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ـ  يَأکُل </a:t>
            </a:r>
            <a:r>
              <a:rPr lang="fa-IR" sz="2000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ـ</a:t>
            </a:r>
            <a:r>
              <a:rPr lang="fa-IR" sz="2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 تَغرَقُ</a:t>
            </a:r>
          </a:p>
          <a:p>
            <a:pPr algn="ctr"/>
            <a:r>
              <a:rPr lang="fa-IR" sz="2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موَظَّفونَ  ـ تَسألین ـ منَظّمات ـ ریاضیّون أنهار ـ بِسُهو</a:t>
            </a:r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لَة</a:t>
            </a:r>
            <a:r>
              <a:rPr lang="fa-IR" sz="2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 ـ  مَطاعِم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1000" fill="hold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4" dur="1000" fill="hold"/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0" dur="1000" fill="hold"/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 tmFilter="0, 0; .2, .5; .8, .5; 1, 0"/>
                                        <p:tgtEl>
                                          <p:spTgt spid="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1" dur="250" autoRev="1" fill="hold"/>
                                        <p:tgtEl>
                                          <p:spTgt spid="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7" dur="1000" fill="hold"/>
                                        <p:tgtEl>
                                          <p:spTgt spid="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 tmFilter="0, 0; .2, .5; .8, .5; 1, 0"/>
                                        <p:tgtEl>
                                          <p:spTgt spid="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9" dur="250" autoRev="1" fill="hold"/>
                                        <p:tgtEl>
                                          <p:spTgt spid="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solidFill>
            <a:srgbClr val="004C2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2" descr="http://images.persianblog.ir/753471_oD0onx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142976" y="5967731"/>
            <a:ext cx="6215107" cy="461665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منظره ای زیبا از دریاچه ی عباس آباد بهشر</a:t>
            </a:r>
            <a:endParaRPr lang="fa-IR" sz="2400" dirty="0"/>
          </a:p>
        </p:txBody>
      </p:sp>
      <p:sp>
        <p:nvSpPr>
          <p:cNvPr id="7" name="Rectangle 6"/>
          <p:cNvSpPr/>
          <p:nvPr/>
        </p:nvSpPr>
        <p:spPr>
          <a:xfrm>
            <a:off x="571472" y="560326"/>
            <a:ext cx="7572428" cy="115416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التَّمْرينُ </a:t>
            </a:r>
            <a:r>
              <a:rPr lang="fa-IR" sz="2400" b="1" dirty="0" smtClean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الخامِسُ </a:t>
            </a:r>
            <a:r>
              <a:rPr lang="fa-IR" sz="2400" b="1" dirty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: </a:t>
            </a:r>
            <a:endParaRPr lang="fa-IR" sz="2400" b="1" dirty="0" smtClean="0">
              <a:ln w="1905">
                <a:solidFill>
                  <a:srgbClr val="FFFF00"/>
                </a:solidFill>
              </a:ln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b="1" dirty="0" smtClean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( گفت </a:t>
            </a:r>
            <a:r>
              <a:rPr lang="fa-IR" sz="2400" b="1" dirty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و گو با زبان </a:t>
            </a:r>
            <a:r>
              <a:rPr lang="fa-IR" sz="2400" b="1" dirty="0" smtClean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قرآن ) </a:t>
            </a:r>
            <a:r>
              <a:rPr lang="fa-IR" sz="2400" b="1" dirty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در گروه های دو نفره مکالمه </a:t>
            </a:r>
            <a:r>
              <a:rPr lang="fa-IR" sz="2400" b="1" dirty="0" smtClean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کنيد .</a:t>
            </a:r>
            <a:endParaRPr lang="fa-IR" sz="2400" b="1" dirty="0">
              <a:ln w="1905">
                <a:solidFill>
                  <a:srgbClr val="FFFF00"/>
                </a:solidFill>
              </a:ln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8434" name="Picture 2" descr="https://encrypted-tbn2.gstatic.com/images?q=tbn:ANd9GcT8aDLvKPvhEZ7TlbBZ-bMvThYYHFcuuAUBFdI1FuzvKh_Z6iE6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Rectangle 46"/>
          <p:cNvSpPr/>
          <p:nvPr/>
        </p:nvSpPr>
        <p:spPr>
          <a:xfrm>
            <a:off x="4714876" y="214290"/>
            <a:ext cx="4129110" cy="6429420"/>
          </a:xfrm>
          <a:prstGeom prst="rect">
            <a:avLst/>
          </a:prstGeom>
          <a:solidFill>
            <a:srgbClr val="09FF78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8" name="Rectangle 47"/>
          <p:cNvSpPr/>
          <p:nvPr/>
        </p:nvSpPr>
        <p:spPr>
          <a:xfrm>
            <a:off x="5072066" y="320741"/>
            <a:ext cx="350046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أينَ </a:t>
            </a:r>
            <a:r>
              <a:rPr lang="fa-IR" sz="3600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بَيتُكَ ؟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072066" y="1606625"/>
            <a:ext cx="350046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هَل </a:t>
            </a:r>
            <a:r>
              <a:rPr lang="fa-IR" sz="3600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أنتَ فِي </a:t>
            </a: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الْمَکتَبةِ ؟</a:t>
            </a:r>
            <a:endParaRPr lang="fa-IR" sz="3600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72066" y="2821071"/>
            <a:ext cx="350046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ماذا </a:t>
            </a:r>
            <a:r>
              <a:rPr lang="fa-IR" sz="3600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في </a:t>
            </a: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يَدكَ </a:t>
            </a:r>
            <a:r>
              <a:rPr lang="fa-IR" sz="3600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؟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714876" y="4048788"/>
            <a:ext cx="385765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 </a:t>
            </a:r>
            <a:r>
              <a:rPr lang="fa-IR" sz="3600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تَعرِفُ مُديرَ </a:t>
            </a:r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الْمَدرَسَةِ ؟</a:t>
            </a:r>
            <a:endParaRPr lang="fa-IR" sz="3600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714876" y="5392839"/>
            <a:ext cx="385765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کَم </a:t>
            </a:r>
            <a:r>
              <a:rPr lang="fa-IR" sz="3600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صَفّاً في مَدرَسَتِكَ ؟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072066" y="1000108"/>
            <a:ext cx="350046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فِی الزُّقاقِ الثّامِن .</a:t>
            </a:r>
            <a:endParaRPr lang="fa-IR" sz="3200" b="1" dirty="0">
              <a:ln w="1905">
                <a:solidFill>
                  <a:srgbClr val="0070C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072066" y="2285992"/>
            <a:ext cx="350046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لا ؛ أنَا فِی الصَّفِّ .</a:t>
            </a:r>
            <a:endParaRPr lang="fa-IR" sz="3200" b="1" dirty="0">
              <a:ln w="1905">
                <a:solidFill>
                  <a:srgbClr val="0070C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072066" y="3477284"/>
            <a:ext cx="350046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القَلَمُ الاَحمرُ ، فی یَدی .</a:t>
            </a:r>
            <a:endParaRPr lang="fa-IR" sz="3200" b="1" dirty="0">
              <a:ln w="1905">
                <a:solidFill>
                  <a:srgbClr val="0070C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72066" y="4714884"/>
            <a:ext cx="350046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نَعَم ؛ اَعرِفُـهُ .</a:t>
            </a:r>
            <a:endParaRPr lang="fa-IR" sz="3200" b="1" dirty="0">
              <a:ln w="1905">
                <a:solidFill>
                  <a:srgbClr val="0070C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072066" y="6072206"/>
            <a:ext cx="350046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سِـتَّۀُ صُفـوفٍ . </a:t>
            </a:r>
            <a:endParaRPr lang="fa-IR" sz="3200" b="1" dirty="0">
              <a:ln w="1905">
                <a:solidFill>
                  <a:srgbClr val="0070C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1452" y="214290"/>
            <a:ext cx="4200548" cy="642942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9" name="Rectangle 58"/>
          <p:cNvSpPr/>
          <p:nvPr/>
        </p:nvSpPr>
        <p:spPr>
          <a:xfrm>
            <a:off x="571472" y="307470"/>
            <a:ext cx="350046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200" b="1" dirty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أينَ </a:t>
            </a:r>
            <a:r>
              <a:rPr lang="fa-IR" sz="3600" b="1" dirty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بَيتُكِ</a:t>
            </a:r>
            <a:r>
              <a:rPr lang="fa-IR" sz="3200" b="1" dirty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؟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71472" y="1500174"/>
            <a:ext cx="350046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600" b="1" dirty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هَل أنتِ فِي </a:t>
            </a:r>
            <a:r>
              <a:rPr lang="fa-IR" sz="3600" b="1" dirty="0" smtClean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الْمَکتَبَةِ </a:t>
            </a:r>
            <a:r>
              <a:rPr lang="fa-IR" sz="3600" b="1" dirty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؟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71472" y="2821071"/>
            <a:ext cx="348300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600" b="1" dirty="0" smtClean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ماذا </a:t>
            </a:r>
            <a:r>
              <a:rPr lang="fa-IR" sz="3600" b="1" dirty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في </a:t>
            </a:r>
            <a:r>
              <a:rPr lang="fa-IR" sz="3600" b="1" dirty="0" smtClean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يَدكِ </a:t>
            </a:r>
            <a:r>
              <a:rPr lang="fa-IR" sz="3600" b="1" dirty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؟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42876" y="4035517"/>
            <a:ext cx="389513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600" b="1" dirty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أ تَعرِفينَ مُديرةَ </a:t>
            </a:r>
            <a:r>
              <a:rPr lang="fa-IR" sz="3600" b="1" dirty="0" smtClean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الْمَدرَسَةِ ؟</a:t>
            </a:r>
            <a:endParaRPr lang="fa-IR" sz="3600" b="1" dirty="0">
              <a:ln w="1905">
                <a:solidFill>
                  <a:srgbClr val="FFFF00"/>
                </a:solidFill>
              </a:ln>
              <a:solidFill>
                <a:srgbClr val="002A1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69062" y="5392839"/>
            <a:ext cx="35028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600" b="1" dirty="0">
                <a:ln w="1905">
                  <a:solidFill>
                    <a:srgbClr val="FFFF00"/>
                  </a:solidFill>
                </a:ln>
                <a:solidFill>
                  <a:srgbClr val="002A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کَم صَفّاً في مَدرَسَتِكِ ؟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14414" y="1000108"/>
            <a:ext cx="285752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0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فِی الزُّقاقِ التّاسِع .</a:t>
            </a:r>
            <a:endParaRPr lang="fa-IR" sz="3000" b="1" dirty="0">
              <a:ln w="1905">
                <a:solidFill>
                  <a:srgbClr val="0070C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14414" y="2214554"/>
            <a:ext cx="28575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لا ؛ أنَا فِی المَسجِدِ .</a:t>
            </a:r>
            <a:endParaRPr lang="fa-IR" sz="3200" b="1" dirty="0">
              <a:ln w="1905">
                <a:solidFill>
                  <a:srgbClr val="0070C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71472" y="3429000"/>
            <a:ext cx="348300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القُرآنُ ، فِی یَدی .</a:t>
            </a:r>
            <a:endParaRPr lang="fa-IR" sz="3200" b="1" dirty="0">
              <a:ln w="1905">
                <a:solidFill>
                  <a:srgbClr val="0070C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00100" y="4763168"/>
            <a:ext cx="303791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لا ؛ سَـاَعرُفُـهُ قَریبًا .</a:t>
            </a:r>
            <a:endParaRPr lang="fa-IR" sz="3200" b="1" dirty="0">
              <a:ln w="1905">
                <a:solidFill>
                  <a:srgbClr val="0070C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69062" y="6120490"/>
            <a:ext cx="350287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اَربَعَۀُ صُفـوفٍ .</a:t>
            </a:r>
            <a:endParaRPr lang="fa-IR" sz="3200" b="1" dirty="0">
              <a:ln w="1905">
                <a:solidFill>
                  <a:srgbClr val="0070C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 animBg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5298" name="Picture 2" descr="http://niator.com/upload/pic/wallpaper/1390_3/66736-1280x960_b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316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286380" y="92026"/>
            <a:ext cx="350046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: خانه ات کجاست ؟</a:t>
            </a:r>
            <a:endParaRPr lang="fa-IR" sz="2800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92026"/>
            <a:ext cx="350046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: خانه ات کجاست ؟</a:t>
            </a:r>
            <a:endParaRPr lang="fa-IR" sz="28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6380" y="1377910"/>
            <a:ext cx="3500461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:  آیا تو در کتابخانه ای ؟</a:t>
            </a:r>
            <a:endParaRPr lang="fa-IR" sz="2800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1377910"/>
            <a:ext cx="350046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:  آیا تو در کتابخانه ای ؟</a:t>
            </a:r>
            <a:endParaRPr lang="fa-IR" sz="28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6380" y="2697960"/>
            <a:ext cx="3500461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:  در دستت چیست ؟</a:t>
            </a:r>
            <a:endParaRPr lang="fa-IR" sz="2800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2711231"/>
            <a:ext cx="3483005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:  در دستت چیست ؟</a:t>
            </a:r>
            <a:endParaRPr lang="fa-IR" sz="28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6314" y="3925677"/>
            <a:ext cx="4000528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:  آیا مدیرت را می شناسی ؟</a:t>
            </a:r>
            <a:endParaRPr lang="fa-IR" sz="2800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925677"/>
            <a:ext cx="3466543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آیا مدیرت را می شناسی ؟</a:t>
            </a:r>
            <a:endParaRPr lang="fa-IR" sz="28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89747" y="5269728"/>
            <a:ext cx="4697095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: چندتا کلاس در مدرسه توست ؟</a:t>
            </a:r>
            <a:endParaRPr lang="fa-IR" sz="2800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82" y="5282999"/>
            <a:ext cx="3714776" cy="6924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6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: مدرسه ات چندتا کلاس داره ؟</a:t>
            </a:r>
            <a:endParaRPr lang="fa-IR" sz="26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86380" y="714356"/>
            <a:ext cx="3500462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ـ  کوچه هشتم . </a:t>
            </a:r>
            <a:endParaRPr lang="fa-IR" sz="3200" b="1" dirty="0">
              <a:ln w="1905">
                <a:solidFill>
                  <a:srgbClr val="7030A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596" y="714356"/>
            <a:ext cx="3500462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ـ  کوچه نهم .</a:t>
            </a:r>
            <a:endParaRPr lang="fa-IR" sz="3200" b="1" dirty="0">
              <a:ln w="1905">
                <a:solidFill>
                  <a:srgbClr val="7030A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86380" y="2105561"/>
            <a:ext cx="3500461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ـ  نه من در کلاسم .</a:t>
            </a:r>
            <a:endParaRPr lang="fa-IR" sz="3200" b="1" dirty="0">
              <a:ln w="1905">
                <a:solidFill>
                  <a:srgbClr val="7030A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596" y="2105561"/>
            <a:ext cx="3500462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ـ  نه من در مسجد هستم .</a:t>
            </a:r>
            <a:endParaRPr lang="fa-IR" sz="3200" b="1" dirty="0">
              <a:ln w="1905">
                <a:solidFill>
                  <a:srgbClr val="7030A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3438" y="3286124"/>
            <a:ext cx="4143403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ـ  خودکار قرمز در دست من است .</a:t>
            </a:r>
            <a:endParaRPr lang="fa-IR" sz="3200" b="1" dirty="0">
              <a:ln w="1905">
                <a:solidFill>
                  <a:srgbClr val="7030A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8596" y="3333278"/>
            <a:ext cx="3483005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ـ  قرآن در دست من است .</a:t>
            </a:r>
            <a:endParaRPr lang="fa-IR" sz="3200" b="1" dirty="0">
              <a:ln w="1905">
                <a:solidFill>
                  <a:srgbClr val="7030A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86380" y="4547724"/>
            <a:ext cx="3500462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ـ  بله او را می شناسم .</a:t>
            </a:r>
            <a:endParaRPr lang="fa-IR" sz="3200" b="1" dirty="0">
              <a:ln w="1905">
                <a:solidFill>
                  <a:srgbClr val="7030A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596" y="4547724"/>
            <a:ext cx="3466543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ـ  نه او را خواهم شناخت .</a:t>
            </a:r>
            <a:endParaRPr lang="fa-IR" sz="3200" b="1" dirty="0">
              <a:ln w="1905">
                <a:solidFill>
                  <a:srgbClr val="7030A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86380" y="5891775"/>
            <a:ext cx="3500462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ـ  شش تا کلاس . </a:t>
            </a:r>
            <a:endParaRPr lang="fa-IR" sz="3200" b="1" dirty="0">
              <a:ln w="1905">
                <a:solidFill>
                  <a:srgbClr val="7030A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6186" y="5905046"/>
            <a:ext cx="3502872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ln w="1905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چهار تا کلاس .</a:t>
            </a:r>
            <a:endParaRPr lang="fa-IR" sz="3200" b="1" dirty="0">
              <a:ln w="1905">
                <a:solidFill>
                  <a:srgbClr val="7030A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am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8" name="Picture 4" descr="http://www.img.aksfa.org/Reza/2010/Tabiat-gol/Flowers-Benson-Kua/Benson%2520Kua%2520Flowers_%2520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77316" y="1214422"/>
          <a:ext cx="8409526" cy="521497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50151"/>
                <a:gridCol w="1975701"/>
                <a:gridCol w="2079114"/>
                <a:gridCol w="1704560"/>
              </a:tblGrid>
              <a:tr h="1159610">
                <a:tc>
                  <a:txBody>
                    <a:bodyPr/>
                    <a:lstStyle/>
                    <a:p>
                      <a:pPr rtl="1"/>
                      <a:endParaRPr lang="fa-IR" dirty="0">
                        <a:ln w="3810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00">
                            <a:tint val="66000"/>
                            <a:satMod val="160000"/>
                          </a:srgbClr>
                        </a:gs>
                        <a:gs pos="50000">
                          <a:srgbClr val="FF6600">
                            <a:tint val="44500"/>
                            <a:satMod val="160000"/>
                          </a:srgbClr>
                        </a:gs>
                        <a:gs pos="100000">
                          <a:srgbClr val="FF66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>
                        <a:ln w="3810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00">
                            <a:tint val="66000"/>
                            <a:satMod val="160000"/>
                          </a:srgbClr>
                        </a:gs>
                        <a:gs pos="50000">
                          <a:srgbClr val="FF6600">
                            <a:tint val="44500"/>
                            <a:satMod val="160000"/>
                          </a:srgbClr>
                        </a:gs>
                        <a:gs pos="100000">
                          <a:srgbClr val="FF66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 w="3810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00">
                            <a:tint val="66000"/>
                            <a:satMod val="160000"/>
                          </a:srgbClr>
                        </a:gs>
                        <a:gs pos="50000">
                          <a:srgbClr val="FF6600">
                            <a:tint val="44500"/>
                            <a:satMod val="160000"/>
                          </a:srgbClr>
                        </a:gs>
                        <a:gs pos="100000">
                          <a:srgbClr val="FF66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 w="3810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00">
                            <a:tint val="66000"/>
                            <a:satMod val="160000"/>
                          </a:srgbClr>
                        </a:gs>
                        <a:gs pos="50000">
                          <a:srgbClr val="FF6600">
                            <a:tint val="44500"/>
                            <a:satMod val="160000"/>
                          </a:srgbClr>
                        </a:gs>
                        <a:gs pos="100000">
                          <a:srgbClr val="FF66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912092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ln w="38100"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 </a:t>
                      </a:r>
                      <a:endParaRPr lang="fa-IR" dirty="0">
                        <a:ln w="3810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 w="3810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 w="3810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 w="3810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rtl="1"/>
                      <a:endParaRPr lang="fa-IR" dirty="0">
                        <a:ln w="3810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 w="3810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9FF78">
                            <a:tint val="66000"/>
                            <a:satMod val="160000"/>
                          </a:srgbClr>
                        </a:gs>
                        <a:gs pos="50000">
                          <a:srgbClr val="09FF78">
                            <a:tint val="44500"/>
                            <a:satMod val="160000"/>
                          </a:srgbClr>
                        </a:gs>
                        <a:gs pos="100000">
                          <a:srgbClr val="09FF7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 w="3810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ln w="3810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rtl="1"/>
                      <a:endParaRPr lang="fa-IR" sz="900" dirty="0">
                        <a:ln w="3810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99">
                            <a:tint val="66000"/>
                            <a:satMod val="160000"/>
                          </a:srgbClr>
                        </a:gs>
                        <a:gs pos="50000">
                          <a:srgbClr val="FF6699">
                            <a:tint val="44500"/>
                            <a:satMod val="160000"/>
                          </a:srgbClr>
                        </a:gs>
                        <a:gs pos="100000">
                          <a:srgbClr val="FF66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sz="900" dirty="0">
                        <a:ln w="3810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99">
                            <a:tint val="66000"/>
                            <a:satMod val="160000"/>
                          </a:srgbClr>
                        </a:gs>
                        <a:gs pos="50000">
                          <a:srgbClr val="FF6699">
                            <a:tint val="44500"/>
                            <a:satMod val="160000"/>
                          </a:srgbClr>
                        </a:gs>
                        <a:gs pos="100000">
                          <a:srgbClr val="FF66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sz="900" dirty="0">
                        <a:ln w="3810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sz="900" dirty="0">
                        <a:ln w="3810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8" name="Hexagon 7"/>
          <p:cNvSpPr/>
          <p:nvPr/>
        </p:nvSpPr>
        <p:spPr>
          <a:xfrm>
            <a:off x="6429388" y="1317595"/>
            <a:ext cx="1857388" cy="914400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عربی</a:t>
            </a:r>
            <a:endParaRPr lang="fa-IR" sz="32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4143372" y="1331889"/>
            <a:ext cx="1857388" cy="914400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فارسی</a:t>
            </a:r>
            <a:endParaRPr lang="fa-IR" sz="32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2143108" y="1317595"/>
            <a:ext cx="1857388" cy="914400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عربی</a:t>
            </a:r>
            <a:endParaRPr lang="fa-IR" sz="32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28596" y="1317595"/>
            <a:ext cx="1643074" cy="914400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فارسی</a:t>
            </a:r>
            <a:endParaRPr lang="fa-IR" sz="3200" b="1" dirty="0">
              <a:ln w="1905">
                <a:solidFill>
                  <a:schemeClr val="bg1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72642" y="2428868"/>
            <a:ext cx="1899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8000">
                  <a:solidFill>
                    <a:srgbClr val="008A3E"/>
                  </a:solidFill>
                  <a:prstDash val="solid"/>
                  <a:miter lim="800000"/>
                </a:ln>
                <a:solidFill>
                  <a:srgbClr val="008A3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Koodak" pitchFamily="2" charset="-78"/>
              </a:rPr>
              <a:t>من</a:t>
            </a:r>
            <a:r>
              <a:rPr lang="fa-IR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Koodak" pitchFamily="2" charset="-78"/>
              </a:rPr>
              <a:t> </a:t>
            </a:r>
          </a:p>
          <a:p>
            <a:pPr algn="ctr"/>
            <a:r>
              <a:rPr lang="fa-IR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Koodak" pitchFamily="2" charset="-78"/>
              </a:rPr>
              <a:t>بر </a:t>
            </a:r>
            <a:r>
              <a:rPr lang="fa-IR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Koodak" pitchFamily="2" charset="-78"/>
              </a:rPr>
              <a:t>می</a:t>
            </a:r>
            <a:r>
              <a:rPr lang="fa-IR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Koodak" pitchFamily="2" charset="-78"/>
              </a:rPr>
              <a:t> گرد</a:t>
            </a:r>
            <a:r>
              <a:rPr lang="fa-IR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Koodak" pitchFamily="2" charset="-78"/>
              </a:rPr>
              <a:t>م</a:t>
            </a:r>
            <a:r>
              <a:rPr lang="fa-IR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Koodak" pitchFamily="2" charset="-78"/>
              </a:rPr>
              <a:t> .</a:t>
            </a:r>
            <a:endParaRPr lang="fa-IR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43372" y="3643314"/>
            <a:ext cx="1928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8000">
                  <a:solidFill>
                    <a:srgbClr val="008A3E"/>
                  </a:solidFill>
                  <a:prstDash val="solid"/>
                  <a:miter lim="800000"/>
                </a:ln>
                <a:solidFill>
                  <a:srgbClr val="008A3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Koodak" pitchFamily="2" charset="-78"/>
              </a:rPr>
              <a:t>تو</a:t>
            </a:r>
            <a:r>
              <a:rPr lang="fa-IR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Koodak" pitchFamily="2" charset="-78"/>
              </a:rPr>
              <a:t> </a:t>
            </a:r>
          </a:p>
          <a:p>
            <a:pPr algn="ctr"/>
            <a:r>
              <a:rPr lang="fa-IR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Koodak" pitchFamily="2" charset="-78"/>
              </a:rPr>
              <a:t>بر </a:t>
            </a:r>
            <a:r>
              <a:rPr lang="fa-IR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Koodak" pitchFamily="2" charset="-78"/>
              </a:rPr>
              <a:t>می</a:t>
            </a:r>
            <a:r>
              <a:rPr lang="fa-IR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Koodak" pitchFamily="2" charset="-78"/>
              </a:rPr>
              <a:t> گرد</a:t>
            </a:r>
            <a:r>
              <a:rPr lang="fa-IR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Koodak" pitchFamily="2" charset="-78"/>
              </a:rPr>
              <a:t>ی</a:t>
            </a:r>
            <a:r>
              <a:rPr lang="fa-IR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Koodak" pitchFamily="2" charset="-78"/>
              </a:rPr>
              <a:t> .</a:t>
            </a:r>
            <a:endParaRPr lang="fa-IR" sz="2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28860" y="4000504"/>
            <a:ext cx="1590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22340E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درس 6 و 7</a:t>
            </a:r>
            <a:endParaRPr lang="fa-IR" sz="2400" b="1" dirty="0">
              <a:ln w="1905">
                <a:solidFill>
                  <a:srgbClr val="22340E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30223" y="5143512"/>
            <a:ext cx="1941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 w="1905">
                  <a:solidFill>
                    <a:srgbClr val="008A3E"/>
                  </a:solidFill>
                </a:ln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او</a:t>
            </a: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</a:t>
            </a:r>
          </a:p>
          <a:p>
            <a:pPr algn="ctr"/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بر </a:t>
            </a: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می</a:t>
            </a: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گرد</a:t>
            </a: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د</a:t>
            </a:r>
            <a:r>
              <a:rPr lang="fa-IR" sz="2800" b="1" dirty="0" smtClean="0">
                <a:ln w="1905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.</a:t>
            </a:r>
            <a:endParaRPr lang="fa-IR" sz="2800" b="1" dirty="0">
              <a:ln w="1905">
                <a:solidFill>
                  <a:srgbClr val="FF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8860" y="5460999"/>
            <a:ext cx="1590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22340E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درس 8 و 9</a:t>
            </a:r>
            <a:endParaRPr lang="fa-IR" sz="2400" b="1" dirty="0">
              <a:ln w="1905">
                <a:solidFill>
                  <a:srgbClr val="22340E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72264" y="2558473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اَنَا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اَ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رجِعُ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29387" y="3429000"/>
            <a:ext cx="2071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اَنتَ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تَـ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رجِعُ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2727" y="4143380"/>
            <a:ext cx="2564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اَنتِ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تَـ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رجِع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ینَ</a:t>
            </a:r>
            <a:endParaRPr lang="fa-IR" sz="32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7158" y="2428868"/>
            <a:ext cx="1785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008A3E"/>
                  </a:solidFill>
                </a:ln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ما </a:t>
            </a:r>
          </a:p>
          <a:p>
            <a:pPr algn="ctr"/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بر</a:t>
            </a:r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می </a:t>
            </a:r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گرد</a:t>
            </a:r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یم</a:t>
            </a:r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 .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720" y="3643314"/>
            <a:ext cx="1915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22340E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شما </a:t>
            </a:r>
          </a:p>
          <a:p>
            <a:pPr algn="ctr"/>
            <a:r>
              <a:rPr lang="fa-IR" sz="2400" b="1" dirty="0" smtClean="0">
                <a:ln w="1905">
                  <a:solidFill>
                    <a:srgbClr val="22340E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بر می گردید .</a:t>
            </a:r>
            <a:endParaRPr lang="fa-IR" sz="2400" b="1" dirty="0">
              <a:ln w="1905">
                <a:solidFill>
                  <a:srgbClr val="22340E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7158" y="5143512"/>
            <a:ext cx="1785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22340E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آن ها </a:t>
            </a:r>
          </a:p>
          <a:p>
            <a:pPr algn="ctr"/>
            <a:r>
              <a:rPr lang="fa-IR" sz="2400" b="1" dirty="0" smtClean="0">
                <a:ln w="1905">
                  <a:solidFill>
                    <a:srgbClr val="22340E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بر می گردند .</a:t>
            </a:r>
            <a:endParaRPr lang="fa-IR" sz="2400" b="1" dirty="0">
              <a:ln w="1905">
                <a:solidFill>
                  <a:srgbClr val="22340E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57422" y="285728"/>
            <a:ext cx="4286280" cy="785818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2357422" y="405450"/>
            <a:ext cx="4189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n w="1905">
                  <a:solidFill>
                    <a:srgbClr val="FF0066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Jadid" pitchFamily="2" charset="-78"/>
              </a:rPr>
              <a:t>ساختار درس دوم تا چهارم</a:t>
            </a:r>
            <a:endParaRPr lang="fa-IR" sz="2800" b="1" dirty="0">
              <a:ln w="1905">
                <a:solidFill>
                  <a:srgbClr val="FF0066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57950" y="4925809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هُو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یَـ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رجِعُ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15074" y="5630307"/>
            <a:ext cx="2564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هِیَ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تَـ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رجِعُ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14546" y="2500306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نَحنُ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</a:t>
            </a:r>
            <a:r>
              <a:rPr lang="fa-IR" sz="32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نَـ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رجِعُ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050" name="Picture 2" descr="C:\Users\44282223-5\Desktop\ف\تصویر۱۲۵۱.jpg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Rectangle 46"/>
          <p:cNvSpPr/>
          <p:nvPr/>
        </p:nvSpPr>
        <p:spPr>
          <a:xfrm>
            <a:off x="2643174" y="5857892"/>
            <a:ext cx="4071966" cy="670588"/>
          </a:xfrm>
          <a:prstGeom prst="rect">
            <a:avLst/>
          </a:prstGeom>
          <a:solidFill>
            <a:srgbClr val="00B050">
              <a:alpha val="71000"/>
            </a:srgbClr>
          </a:solidFill>
          <a:ln>
            <a:solidFill>
              <a:srgbClr val="09F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cs typeface="B Koodak" pitchFamily="2" charset="-78"/>
              </a:rPr>
              <a:t>روستای تیار چلاو آمل </a:t>
            </a:r>
            <a:endParaRPr lang="fa-IR" sz="2400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49" name="Rectangle 48"/>
          <p:cNvSpPr/>
          <p:nvPr/>
        </p:nvSpPr>
        <p:spPr>
          <a:xfrm>
            <a:off x="7215206" y="1000107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6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سنجاب</a:t>
            </a:r>
            <a:endParaRPr lang="fa-IR" sz="26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00694" y="1000107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مشاهده کرد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86182" y="1000107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مشاهده می کند</a:t>
            </a:r>
            <a:endParaRPr lang="fa-IR" sz="20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71670" y="1000107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تشکّر کرد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7158" y="1000107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شکر می کند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15206" y="2571743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راستگو 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215206" y="214290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سِنجاب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500694" y="214290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شاهَدَ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786182" y="214290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یُشاهِدُ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071670" y="214290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شَکَرَ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57158" y="214290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یَشکُرُ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215206" y="1762659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صادِق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00694" y="2571743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راست گفت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786182" y="2571743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راست می گوید</a:t>
            </a:r>
            <a:endParaRPr lang="fa-IR" sz="20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071670" y="2571743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غذا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7158" y="2571743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غذاها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215206" y="4227291"/>
            <a:ext cx="1643074" cy="70061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زندگی کرد 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500694" y="4227291"/>
            <a:ext cx="1643074" cy="70061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2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زندگی می کند</a:t>
            </a:r>
            <a:endParaRPr lang="fa-IR" sz="22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500694" y="1762659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صَدَقَ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786182" y="1762659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یَصدُقُ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071670" y="1762659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طَعام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57158" y="1762659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أطعِمَۀ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7215206" y="3357561"/>
            <a:ext cx="1643074" cy="7706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عاشَ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500694" y="3357561"/>
            <a:ext cx="1643074" cy="7706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یَعیشُ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786182" y="4227291"/>
            <a:ext cx="1643074" cy="70061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زندگی می کنیم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071670" y="4214817"/>
            <a:ext cx="1662130" cy="7146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غرق شد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57158" y="4227291"/>
            <a:ext cx="1643074" cy="70061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غرق می شود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786182" y="3357561"/>
            <a:ext cx="1643074" cy="7706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نَعیشُ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071670" y="3357561"/>
            <a:ext cx="1643074" cy="7706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غَرِقَ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57158" y="3357561"/>
            <a:ext cx="1643074" cy="7706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تَغرُقُ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215206" y="5830244"/>
            <a:ext cx="1643074" cy="67058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خشم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500694" y="5830244"/>
            <a:ext cx="1643074" cy="67058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اسب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786182" y="5830244"/>
            <a:ext cx="1643074" cy="67058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نقره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071670" y="5830244"/>
            <a:ext cx="1643074" cy="67058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انجام دادن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57158" y="5830244"/>
            <a:ext cx="1643074" cy="67058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آینده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7215206" y="5000635"/>
            <a:ext cx="1643074" cy="7376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غَضَب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500694" y="5000635"/>
            <a:ext cx="1643074" cy="7376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فَرَس</a:t>
            </a:r>
            <a:endParaRPr lang="fa-IR" sz="40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786182" y="5000635"/>
            <a:ext cx="1643074" cy="7376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فِضّۀ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071670" y="5000635"/>
            <a:ext cx="1643074" cy="7376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فِعل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57158" y="5000635"/>
            <a:ext cx="1643074" cy="7376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قادِم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7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9634" name="Picture 2" descr="http://portal.farsedu.ir/Portal/channels/FcKUploadedFiles/fa/1618/Images/scan0026.jpg"/>
          <p:cNvPicPr>
            <a:picLocks noChangeAspect="1" noChangeArrowheads="1"/>
          </p:cNvPicPr>
          <p:nvPr/>
        </p:nvPicPr>
        <p:blipFill>
          <a:blip r:embed="rId2" cstate="print"/>
          <a:srcRect b="294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071802" y="1935296"/>
            <a:ext cx="557216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sfehan" pitchFamily="2" charset="-78"/>
              </a:rPr>
              <a:t>بخوانید و ترجمه کنید .</a:t>
            </a:r>
            <a:endParaRPr lang="fa-IR" sz="4000" dirty="0">
              <a:solidFill>
                <a:schemeClr val="bg1"/>
              </a:solidFill>
              <a:cs typeface="B Esfeha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7686" y="555949"/>
            <a:ext cx="3357586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a-IR" sz="6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کَنزُ الحِکمۀِ</a:t>
            </a:r>
            <a:endParaRPr lang="fa-I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8610" name="Picture 2" descr="https://encrypted-tbn2.gstatic.com/images?q=tbn:ANd9GcSEDY7ljJrfVQxHvtrH4zC35GKTaQ9MHK4Znt_9jaG0HYpwt5D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39062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1571604" y="214290"/>
            <a:ext cx="6715172" cy="584775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لا خَیرَ فِی قَولٍ إلاّ مَعَ الفِعلِ .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71604" y="905516"/>
            <a:ext cx="6715172" cy="461665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fa-IR" sz="2400" b="1" dirty="0" smtClean="0">
                <a:ln w="1905">
                  <a:solidFill>
                    <a:srgbClr val="002A13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گفتاری که با کردار همراه نباشد هیچ خیری در آن نیست .</a:t>
            </a:r>
            <a:endParaRPr lang="fa-IR" sz="2400" b="1" dirty="0">
              <a:ln w="1905">
                <a:solidFill>
                  <a:srgbClr val="002A13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1604" y="1500174"/>
            <a:ext cx="6715172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اَلسُّکوتُ ذَهَبٌ وَ الکَلامُ فِضّۀٌ .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71604" y="2191400"/>
            <a:ext cx="6715172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a-IR" sz="2800" b="1" dirty="0" smtClean="0">
                <a:ln w="1905">
                  <a:solidFill>
                    <a:srgbClr val="002A13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سکوت ، طلاست و سخن نقره .</a:t>
            </a:r>
            <a:endParaRPr lang="fa-IR" sz="2800" b="1" dirty="0">
              <a:ln w="1905">
                <a:solidFill>
                  <a:srgbClr val="002A13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71604" y="2786058"/>
            <a:ext cx="6715172" cy="584775"/>
          </a:xfrm>
          <a:prstGeom prst="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اَکثَرُ خَطایَا ابنِ آدَمَ ، فِی لِسانِـهِ  .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71604" y="3477284"/>
            <a:ext cx="6715172" cy="461665"/>
          </a:xfrm>
          <a:prstGeom prst="rect">
            <a:avLst/>
          </a:prstGeom>
          <a:gradFill flip="none" rotWithShape="1">
            <a:gsLst>
              <a:gs pos="0">
                <a:srgbClr val="09FF78">
                  <a:tint val="66000"/>
                  <a:satMod val="160000"/>
                </a:srgbClr>
              </a:gs>
              <a:gs pos="50000">
                <a:srgbClr val="09FF78">
                  <a:tint val="44500"/>
                  <a:satMod val="160000"/>
                </a:srgbClr>
              </a:gs>
              <a:gs pos="100000">
                <a:srgbClr val="09FF7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a-IR" sz="2400" b="1" dirty="0" smtClean="0">
                <a:ln w="1905">
                  <a:solidFill>
                    <a:srgbClr val="002A13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بیشتر اشتباهات و لغزش های آدمی زاده در زبان اوست .</a:t>
            </a:r>
            <a:endParaRPr lang="fa-IR" sz="2400" b="1" dirty="0">
              <a:ln w="1905">
                <a:solidFill>
                  <a:srgbClr val="002A13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71604" y="4071942"/>
            <a:ext cx="6715172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اَلکَلامُ ، کَالدَّواءِ . قَلیلُهُ یَـنفَعُ و کَثیرُهُ قاتِلٌ .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71604" y="4786322"/>
            <a:ext cx="6715172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a-IR" sz="2400" b="1" dirty="0" smtClean="0">
                <a:ln w="1905">
                  <a:solidFill>
                    <a:srgbClr val="002A13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سخن مانند داروست . اندکش سودمند و زیادش کشنده است .</a:t>
            </a:r>
            <a:endParaRPr lang="fa-IR" sz="2400" b="1" dirty="0">
              <a:ln w="1905">
                <a:solidFill>
                  <a:srgbClr val="002A13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71604" y="5415993"/>
            <a:ext cx="6715172" cy="58477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غَضَبُ الجاهِلِ فِی قَـولِهِ و غَضَبُ العاقِلِ فِی فِعلِـهِ  .</a:t>
            </a:r>
            <a:endParaRPr lang="fa-IR" sz="3200" b="1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71604" y="6120490"/>
            <a:ext cx="6715172" cy="46166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fa-IR" sz="2400" b="1" dirty="0" smtClean="0">
                <a:ln w="1905">
                  <a:solidFill>
                    <a:srgbClr val="002A13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oodak" pitchFamily="2" charset="-78"/>
              </a:rPr>
              <a:t>خشم نادان در سخنش و خشم دانا در کردار اوست .</a:t>
            </a:r>
            <a:endParaRPr lang="fa-IR" sz="2400" b="1" dirty="0">
              <a:ln w="1905">
                <a:solidFill>
                  <a:srgbClr val="002A13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Koodak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 rot="16200000">
            <a:off x="-2055214" y="3198166"/>
            <a:ext cx="642941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ln w="1905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Davat" pitchFamily="2" charset="-78"/>
              </a:rPr>
              <a:t>حکمت اوّل تا سوم از پیامبر (ص) و حکمت چهارم و پنجم از علی (ع)  .</a:t>
            </a:r>
            <a:endParaRPr lang="fa-IR" sz="2400" b="1" dirty="0">
              <a:ln w="1905">
                <a:solidFill>
                  <a:srgbClr val="7030A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CC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2" descr="http://www.dweb.ir/pic/quran.dweb.ir7.jpg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142844" y="857232"/>
            <a:ext cx="8929718" cy="451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785918" y="149346"/>
            <a:ext cx="5286412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راهیان نور</a:t>
            </a:r>
            <a:endParaRPr lang="fa-IR" sz="40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5445224"/>
            <a:ext cx="8712968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با کمک هم گروه خود به ترجمه </a:t>
            </a:r>
            <a:r>
              <a:rPr lang="fa-IR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ی</a:t>
            </a:r>
            <a:r>
              <a:rPr lang="fa-IR" sz="2400" b="1" dirty="0" smtClean="0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 آیات زیر دقّت نموده و معنی فعل هایی را که به رنگ قرمز مشخّص شده در ترجمه بیابید .</a:t>
            </a:r>
            <a:endParaRPr lang="fa-IR" sz="24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100" name="Picture 4" descr="http://img1.tebyan.net/Big/1391/04/1282483042161208132102261501741731122120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35312" b="9999"/>
          <a:stretch>
            <a:fillRect/>
          </a:stretch>
        </p:blipFill>
        <p:spPr bwMode="auto">
          <a:xfrm>
            <a:off x="0" y="-1"/>
            <a:ext cx="9144000" cy="6922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6108418"/>
            <a:ext cx="814390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900" b="1" i="0" strike="noStrike" normalizeH="0" baseline="0" dirty="0" smtClean="0">
                <a:ln w="1905">
                  <a:solidFill>
                    <a:srgbClr val="008A3E"/>
                  </a:solidFill>
                </a:ln>
                <a:solidFill>
                  <a:srgbClr val="002A13"/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( و روزی که به جهنّم می گوییم : آیا پر شده ای ؟ « جهنّم » می گوید : آیا اضافه بر این هم هست ؟ )</a:t>
            </a:r>
            <a:r>
              <a:rPr kumimoji="0" lang="en-US" sz="1900" b="1" i="0" strike="noStrike" normalizeH="0" baseline="0" dirty="0" smtClean="0">
                <a:ln w="1905">
                  <a:solidFill>
                    <a:srgbClr val="008A3E"/>
                  </a:solidFill>
                </a:ln>
                <a:solidFill>
                  <a:srgbClr val="002A13"/>
                </a:solidFill>
                <a:latin typeface="Arial" pitchFamily="34" charset="0"/>
                <a:cs typeface="B Koodak" pitchFamily="2" charset="-78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416462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*«(  ... </a:t>
            </a:r>
            <a:r>
              <a:rPr lang="fa-IR" sz="20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یَعلَمُ </a:t>
            </a:r>
            <a:r>
              <a:rPr lang="fa-IR" sz="20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ما </a:t>
            </a:r>
            <a:r>
              <a:rPr lang="fa-IR" sz="20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یَلِجُ</a:t>
            </a:r>
            <a:r>
              <a:rPr lang="fa-IR" sz="20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 فی الأرضِ و ما</a:t>
            </a:r>
            <a:r>
              <a:rPr lang="fa-IR" sz="20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یَخرُجُ</a:t>
            </a:r>
            <a:r>
              <a:rPr lang="fa-IR" sz="20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 فیها و ما</a:t>
            </a:r>
            <a:r>
              <a:rPr lang="fa-IR" sz="20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یَنزِلُ </a:t>
            </a:r>
            <a:r>
              <a:rPr lang="fa-IR" sz="20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مِن السّمآءِ و ما</a:t>
            </a:r>
            <a:r>
              <a:rPr lang="fa-IR" sz="20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یَعرُجُ </a:t>
            </a:r>
            <a:r>
              <a:rPr lang="fa-IR" sz="20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فیها </a:t>
            </a:r>
            <a:r>
              <a:rPr lang="fa-IR" sz="16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... )»* </a:t>
            </a:r>
            <a:r>
              <a:rPr lang="fa-IR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( 4 / حدید )</a:t>
            </a:r>
            <a:endParaRPr lang="en-US" sz="1050" b="1" dirty="0" smtClean="0">
              <a:ln w="1905">
                <a:solidFill>
                  <a:srgbClr val="0070C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764704"/>
            <a:ext cx="817528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b="1" dirty="0" smtClean="0">
                <a:ln w="1905">
                  <a:solidFill>
                    <a:srgbClr val="008A3E"/>
                  </a:solidFill>
                </a:ln>
                <a:solidFill>
                  <a:srgbClr val="002A13"/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( ... « خدا » می داند آن چه در زمین فرو می رود و آن چه از آن خارج می شود و آن چه از آسمان پایین می آید و آن چه به آسمان بالا می رود . ... )</a:t>
            </a:r>
            <a:endParaRPr lang="en-US" sz="12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latin typeface="Arial" pitchFamily="34" charset="0"/>
              <a:cs typeface="B Koodak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1885882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*«( </a:t>
            </a:r>
            <a:r>
              <a:rPr lang="fa-IR" sz="24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واللهُ </a:t>
            </a:r>
            <a:r>
              <a:rPr lang="fa-IR" sz="24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یَقبِضُ </a:t>
            </a:r>
            <a:r>
              <a:rPr lang="fa-IR" sz="24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و </a:t>
            </a:r>
            <a:r>
              <a:rPr lang="fa-IR" sz="24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یَبسُطُ</a:t>
            </a:r>
            <a:r>
              <a:rPr lang="fa-IR" sz="24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 و إلیه تُرجعونَ </a:t>
            </a:r>
            <a:r>
              <a:rPr lang="fa-IR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)»* ( 254 بقره )</a:t>
            </a:r>
            <a:endParaRPr lang="en-US" sz="1100" b="1" dirty="0" smtClean="0">
              <a:ln w="1905">
                <a:solidFill>
                  <a:srgbClr val="0070C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2445244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b="1" dirty="0" smtClean="0">
                <a:ln w="1905">
                  <a:solidFill>
                    <a:srgbClr val="008A3E"/>
                  </a:solidFill>
                </a:ln>
                <a:solidFill>
                  <a:srgbClr val="002A13"/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( و خدا (نعمت ها را) تنگ می </a:t>
            </a:r>
            <a:r>
              <a:rPr lang="fa-IR" sz="2000" b="1" smtClean="0">
                <a:ln w="1905">
                  <a:solidFill>
                    <a:srgbClr val="008A3E"/>
                  </a:solidFill>
                </a:ln>
                <a:solidFill>
                  <a:srgbClr val="002A13"/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کند و </a:t>
            </a:r>
            <a:r>
              <a:rPr lang="fa-IR" sz="2000" b="1" dirty="0" smtClean="0">
                <a:ln w="1905">
                  <a:solidFill>
                    <a:srgbClr val="008A3E"/>
                  </a:solidFill>
                </a:ln>
                <a:solidFill>
                  <a:srgbClr val="002A13"/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می گشاید و به سوی او بازگردانده می شوید . </a:t>
            </a:r>
            <a:endParaRPr lang="en-US" sz="1200" b="1" dirty="0" smtClean="0">
              <a:ln w="1905">
                <a:solidFill>
                  <a:srgbClr val="008A3E"/>
                </a:solidFill>
              </a:ln>
              <a:solidFill>
                <a:srgbClr val="002A13"/>
              </a:solidFill>
              <a:latin typeface="Arial" pitchFamily="34" charset="0"/>
              <a:cs typeface="B Koodak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034" y="3028890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*«(  </a:t>
            </a:r>
            <a:r>
              <a:rPr lang="fa-IR" sz="24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اللهُ ولیُّ الّذینَ آمنوا </a:t>
            </a:r>
            <a:r>
              <a:rPr lang="fa-IR" sz="24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یُخرِجُـ</a:t>
            </a:r>
            <a:r>
              <a:rPr lang="fa-IR" sz="24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هُم مِنَ الظّلماتِ إلی النّورِ </a:t>
            </a:r>
            <a:r>
              <a:rPr lang="fa-IR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... )»* ( 257 بقره )</a:t>
            </a:r>
            <a:endParaRPr lang="en-US" sz="1100" b="1" dirty="0" smtClean="0">
              <a:ln w="1905">
                <a:solidFill>
                  <a:srgbClr val="0070C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3659690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ln w="1905">
                  <a:solidFill>
                    <a:srgbClr val="008A3E"/>
                  </a:solidFill>
                </a:ln>
                <a:solidFill>
                  <a:srgbClr val="002A13"/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( خدا، ولی و سرپرست کسانی است که ایمان آوردند ؛ آن ها را از تاریکی ها به سوی نور بیرون می آورد ... )</a:t>
            </a:r>
            <a:endParaRPr lang="en-US" b="1" dirty="0" smtClean="0">
              <a:ln w="1905">
                <a:solidFill>
                  <a:srgbClr val="008A3E"/>
                </a:solidFill>
              </a:ln>
              <a:solidFill>
                <a:srgbClr val="002A13"/>
              </a:solidFill>
              <a:latin typeface="Arial" pitchFamily="34" charset="0"/>
              <a:cs typeface="B Koodak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58" y="4231194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*«(  </a:t>
            </a:r>
            <a:r>
              <a:rPr lang="fa-IR" sz="24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و لَقَد خَلَقـنَا الإنسانَ و </a:t>
            </a:r>
            <a:r>
              <a:rPr lang="fa-IR" sz="24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نَعلمُ </a:t>
            </a:r>
            <a:r>
              <a:rPr lang="fa-IR" sz="24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ما تُوَسوِسُ بِهِ نَفسَهُ </a:t>
            </a:r>
            <a:r>
              <a:rPr lang="fa-IR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... )»* ( 16 / ق )</a:t>
            </a:r>
            <a:endParaRPr lang="en-US" sz="1100" b="1" dirty="0" smtClean="0">
              <a:ln w="1905">
                <a:solidFill>
                  <a:srgbClr val="0070C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82" y="4814840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b="1" dirty="0" smtClean="0">
                <a:ln w="1905">
                  <a:solidFill>
                    <a:srgbClr val="008A3E"/>
                  </a:solidFill>
                </a:ln>
                <a:solidFill>
                  <a:srgbClr val="002A13"/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( و البتّه ما انسان را آفریدیم و وسوسه های درونی او را هم می دانیم ... )</a:t>
            </a:r>
            <a:endParaRPr lang="en-US" sz="1200" b="1" dirty="0" smtClean="0">
              <a:ln w="1905">
                <a:solidFill>
                  <a:srgbClr val="008A3E"/>
                </a:solidFill>
              </a:ln>
              <a:solidFill>
                <a:srgbClr val="002A13"/>
              </a:solidFill>
              <a:latin typeface="Arial" pitchFamily="34" charset="0"/>
              <a:cs typeface="B Koodak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5457782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*«(  </a:t>
            </a:r>
            <a:r>
              <a:rPr lang="fa-IR" sz="24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یومَ </a:t>
            </a:r>
            <a:r>
              <a:rPr lang="fa-IR" sz="24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نَقولُ</a:t>
            </a:r>
            <a:r>
              <a:rPr lang="fa-IR" sz="24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 لِـجَهنّمَ هَلِ امتَلَأتِ و </a:t>
            </a:r>
            <a:r>
              <a:rPr lang="fa-IR" sz="24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تَقولُ</a:t>
            </a:r>
            <a:r>
              <a:rPr lang="fa-IR" sz="2400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 هَل مِن مزیدٍ  </a:t>
            </a:r>
            <a:r>
              <a:rPr lang="fa-IR" b="1" dirty="0" smtClean="0">
                <a:ln w="1905"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)»* ( 30 / ق 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93033" y="1115452"/>
            <a:ext cx="747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ـــــــــ</a:t>
            </a:r>
            <a:endParaRPr lang="fa-IR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64222" y="1115452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ــــــــــــــ</a:t>
            </a:r>
            <a:endParaRPr lang="fa-IR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9654" y="1124744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ـــــــــــــــــ</a:t>
            </a:r>
            <a:endParaRPr lang="fa-IR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01007" y="1547500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ـــــــــــــــــ</a:t>
            </a:r>
            <a:endParaRPr lang="fa-IR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2254" y="1556792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ــــــــــــــ</a:t>
            </a:r>
            <a:endParaRPr lang="fa-IR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88358" y="2699628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ــــــــــــــ</a:t>
            </a:r>
            <a:endParaRPr lang="fa-IR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4008" y="2699628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ــــــــــــــ</a:t>
            </a:r>
            <a:endParaRPr lang="fa-IR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1600" y="3923764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ــــــــــــــ</a:t>
            </a:r>
            <a:endParaRPr lang="fa-IR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15816" y="5147900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ــــــــــــــ</a:t>
            </a:r>
            <a:endParaRPr lang="fa-IR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2160" y="6372036"/>
            <a:ext cx="872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ـــــــــــ</a:t>
            </a:r>
            <a:endParaRPr lang="fa-IR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31840" y="6372036"/>
            <a:ext cx="872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n w="1905">
                  <a:solidFill>
                    <a:srgbClr val="FFFF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Koodak" pitchFamily="2" charset="-78"/>
              </a:rPr>
              <a:t>ـــــــــــ</a:t>
            </a:r>
            <a:endParaRPr lang="fa-IR" dirty="0">
              <a:ln w="1905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074" name="Picture 2" descr="C:\Users\44282223-5\Desktop\من\تصاویر\عکس۰۲۳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643174" y="5929330"/>
            <a:ext cx="4071966" cy="670588"/>
          </a:xfrm>
          <a:prstGeom prst="rect">
            <a:avLst/>
          </a:prstGeom>
          <a:solidFill>
            <a:srgbClr val="00B050">
              <a:alpha val="71000"/>
            </a:srgbClr>
          </a:solidFill>
          <a:ln>
            <a:solidFill>
              <a:srgbClr val="09F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cs typeface="B Koodak" pitchFamily="2" charset="-78"/>
              </a:rPr>
              <a:t>روستای یالرود در بخش بلده نور </a:t>
            </a:r>
            <a:endParaRPr lang="fa-IR" sz="2400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142852"/>
            <a:ext cx="8715436" cy="6500858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7215206" y="1000107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6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منظور</a:t>
            </a:r>
            <a:endParaRPr lang="fa-IR" sz="26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0694" y="1000107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گفتار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6182" y="1000107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دروغ گفت</a:t>
            </a:r>
            <a:endParaRPr lang="fa-IR" sz="20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1670" y="1000107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دروغ می گوید</a:t>
            </a:r>
            <a:endParaRPr lang="fa-IR" sz="20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58" y="1000107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هیچ خیری نیست</a:t>
            </a:r>
            <a:endParaRPr lang="fa-IR" sz="20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5206" y="2571743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بنابراین 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15206" y="214290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قَصد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00694" y="214290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قَول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86182" y="214290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کَذِبَ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71670" y="214290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یَکذِبُ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7158" y="214290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لاخَیرَ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15206" y="1762659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لِذا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0694" y="2571743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آزمایشگاه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86182" y="2571743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خود</a:t>
            </a:r>
            <a:endParaRPr lang="fa-IR" sz="20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71670" y="2571743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برای خودش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7158" y="2571743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با خودش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15206" y="4227291"/>
            <a:ext cx="1643074" cy="70061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سود رساند 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00694" y="4227291"/>
            <a:ext cx="1643074" cy="70061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2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سود می رساند</a:t>
            </a:r>
            <a:endParaRPr lang="fa-IR" sz="22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500694" y="1762659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مُختَبَر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786182" y="1762659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نَفس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071670" y="1762659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لِنَفسِهِ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7158" y="1762659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فی نفسِهِ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215206" y="3357561"/>
            <a:ext cx="1643074" cy="7706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نَفَعَ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500694" y="3357561"/>
            <a:ext cx="1643074" cy="7706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یَنفَعُ ـ تنفَعُ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86182" y="4227291"/>
            <a:ext cx="1643074" cy="70061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می رویم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71670" y="4214817"/>
            <a:ext cx="1662130" cy="7146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می خوانیم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7158" y="4227291"/>
            <a:ext cx="1643074" cy="70061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رودخانه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786182" y="3357561"/>
            <a:ext cx="1643074" cy="7706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نَذهَبُ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071670" y="3357561"/>
            <a:ext cx="1643074" cy="7706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نَقرَاُ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57158" y="3357561"/>
            <a:ext cx="1643074" cy="7706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نَهر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15206" y="5830244"/>
            <a:ext cx="1643074" cy="67058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رودها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00694" y="5830244"/>
            <a:ext cx="1643074" cy="67058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دنبال </a:t>
            </a:r>
            <a:r>
              <a:rPr lang="fa-IR" sz="16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... </a:t>
            </a:r>
            <a:r>
              <a:rPr lang="fa-IR" sz="20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می گردد</a:t>
            </a:r>
            <a:endParaRPr lang="fa-IR" sz="20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86182" y="5830244"/>
            <a:ext cx="1643074" cy="67058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راه حل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71670" y="5830244"/>
            <a:ext cx="1643074" cy="67058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بر می دارد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7158" y="5830244"/>
            <a:ext cx="1643074" cy="67058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می ترسد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215206" y="5000635"/>
            <a:ext cx="1643074" cy="7376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أنهار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500694" y="5000635"/>
            <a:ext cx="1643074" cy="7376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یَبحَثُ </a:t>
            </a:r>
            <a:r>
              <a:rPr lang="fa-IR" sz="24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...  عَن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786182" y="5000635"/>
            <a:ext cx="1643074" cy="7376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الحلّ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071670" y="5000635"/>
            <a:ext cx="1643074" cy="7376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یَحمِلُ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7158" y="5000635"/>
            <a:ext cx="1643074" cy="7376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یَخافُ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098" name="Picture 2" descr="C:\Users\44282223-5\Desktop\من\تصاویر\عکس۰۲۵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 26"/>
          <p:cNvSpPr/>
          <p:nvPr/>
        </p:nvSpPr>
        <p:spPr>
          <a:xfrm>
            <a:off x="2643174" y="6072206"/>
            <a:ext cx="4071966" cy="670588"/>
          </a:xfrm>
          <a:prstGeom prst="rect">
            <a:avLst/>
          </a:prstGeom>
          <a:solidFill>
            <a:srgbClr val="00B050">
              <a:alpha val="71000"/>
            </a:srgbClr>
          </a:solidFill>
          <a:ln>
            <a:solidFill>
              <a:srgbClr val="09F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cs typeface="B Koodak" pitchFamily="2" charset="-78"/>
              </a:rPr>
              <a:t>روستای حطر در بخش بلده نور </a:t>
            </a:r>
            <a:endParaRPr lang="fa-IR" sz="2400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1472" y="428604"/>
            <a:ext cx="8001056" cy="6000792"/>
          </a:xfrm>
          <a:prstGeom prst="rect">
            <a:avLst/>
          </a:prstGeom>
          <a:solidFill>
            <a:schemeClr val="accent3">
              <a:lumMod val="75000"/>
              <a:alpha val="70000"/>
            </a:schemeClr>
          </a:solidFill>
          <a:ln>
            <a:solidFill>
              <a:srgbClr val="09F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9" name="Rectangle 28"/>
          <p:cNvSpPr/>
          <p:nvPr/>
        </p:nvSpPr>
        <p:spPr>
          <a:xfrm>
            <a:off x="6357950" y="2044032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6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می رود</a:t>
            </a:r>
            <a:endParaRPr lang="fa-IR" sz="26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3438" y="2044032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بر می گردد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28926" y="2044032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بالا می برد</a:t>
            </a:r>
            <a:endParaRPr lang="fa-IR" sz="20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4414" y="2044032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می پرسد</a:t>
            </a:r>
            <a:endParaRPr lang="fa-IR" sz="20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57950" y="3571875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می شنود</a:t>
            </a:r>
            <a:endParaRPr lang="fa-IR" sz="20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3438" y="3615668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شرح می دهد 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357950" y="1258215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یَذهَبُ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43438" y="1258215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یَرجِعُ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928926" y="1258215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یَرفَعُ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214414" y="1258215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یَسألُ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357950" y="2786058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یَسمَعُ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643438" y="2806584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یَشرَحُ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28926" y="3615668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عبور می کند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14414" y="3615668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کار می کند</a:t>
            </a:r>
            <a:endParaRPr lang="fa-IR" sz="20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43438" y="5166778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شاد می شود</a:t>
            </a:r>
            <a:endParaRPr lang="fa-IR" sz="24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928926" y="5166778"/>
            <a:ext cx="1643074" cy="6705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n w="1905">
                  <a:solidFill>
                    <a:srgbClr val="00B050"/>
                  </a:solidFill>
                </a:ln>
                <a:solidFill>
                  <a:srgbClr val="002E15"/>
                </a:solidFill>
                <a:cs typeface="B Koodak" pitchFamily="2" charset="-78"/>
              </a:rPr>
              <a:t>می فهمد</a:t>
            </a:r>
            <a:endParaRPr lang="fa-IR" sz="2800" dirty="0">
              <a:ln w="1905">
                <a:solidFill>
                  <a:srgbClr val="00B050"/>
                </a:solidFill>
              </a:ln>
              <a:solidFill>
                <a:srgbClr val="002E15"/>
              </a:solidFill>
              <a:cs typeface="B Koodak" pitchFamily="2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928926" y="2806584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یَعبُرُ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14414" y="2806584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یَعمَلُ</a:t>
            </a:r>
            <a:endParaRPr lang="fa-IR" sz="32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643438" y="4357694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یَفرَحُ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928926" y="4357694"/>
            <a:ext cx="1643074" cy="7376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cs typeface="B Badr" pitchFamily="2" charset="-78"/>
              </a:rPr>
              <a:t>یَفهَمُ</a:t>
            </a:r>
            <a:endParaRPr lang="fa-IR" sz="3600" dirty="0">
              <a:ln w="1905"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3970" name="Picture 2" descr="http://pic.photo-aks.com/photo/animals/horse/large/horses-sunset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0"/>
            <a:ext cx="8572560" cy="635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2071670" y="357166"/>
            <a:ext cx="4929222" cy="1357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2000231" y="304222"/>
            <a:ext cx="5072099" cy="133882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5400" b="1" spc="50" dirty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Badr" pitchFamily="2" charset="-78"/>
              </a:rPr>
              <a:t>التَّجرِبَةُ </a:t>
            </a:r>
            <a:r>
              <a:rPr lang="fa-IR" sz="54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Badr" pitchFamily="2" charset="-78"/>
              </a:rPr>
              <a:t>الجَديدَةُ</a:t>
            </a:r>
            <a:endParaRPr lang="fa-IR" sz="5400" b="1" spc="50" dirty="0">
              <a:ln w="1143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6020" name="Picture 4" descr="http://arq.ir/wp-content/uploads/2013/11/2205.jpg"/>
          <p:cNvPicPr>
            <a:picLocks noChangeAspect="1" noChangeArrowheads="1"/>
          </p:cNvPicPr>
          <p:nvPr/>
        </p:nvPicPr>
        <p:blipFill>
          <a:blip r:embed="rId2" cstate="print"/>
          <a:srcRect b="10714"/>
          <a:stretch>
            <a:fillRect/>
          </a:stretch>
        </p:blipFill>
        <p:spPr bwMode="auto">
          <a:xfrm>
            <a:off x="0" y="0"/>
            <a:ext cx="91744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42876" y="214290"/>
            <a:ext cx="8786842" cy="407291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کانَ فَرَسٌ صغیرٌ مَعَ اُمّهِ فِی قَریۀٍ . قَالَت اُمُّ الفَرَسِ لِـوَلَدِها :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« نَحنُ نَعیشُ مَعَ الإنسانِ و نَخـدِمُهُ ؛ لِـذا اَطلُبُ مِنکَ 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 Md BT" pitchFamily="34" charset="0"/>
                <a:cs typeface="B Badr" pitchFamily="2" charset="-78"/>
              </a:rPr>
              <a:t>حَملَ</a:t>
            </a: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هِـذِهِ الحَقیبَۀَ إلَی القَـریۀِ المُجاورۀِ . » 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هُـوَ یَحمِـلُ الحَقیبۀَ و یَذهبُ إلَی القَریۀِ المُجاوِرَۀِ 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فی طَریقِهِ یُـشاهِدُ نَهرًا . یَخافُ الفَرَسُ و یَـساَلُ بَقَرَۀً واقِفَۀً جَنبَ النّهرِ :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fa-IR" sz="3200" b="1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«  هَل اَقـدِرُ عَلَی العُبورِ ؟ » . البَقَرۀُ تَقولُ : « نَعَم ؛ لَیسَ النّهرُ عمیقًا . »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4335386"/>
            <a:ext cx="8786874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a-IR" sz="24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اسب کوچکی با مادرش در یک روستا بود . اسب مادر به فرزندش گفت :</a:t>
            </a:r>
          </a:p>
          <a:p>
            <a:pPr algn="just"/>
            <a:r>
              <a:rPr lang="fa-IR" sz="24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« ما با انسان زندگی می کنیم و به او خدمت می کنیم . به همین خاطر از تو می خواهم که این چمدان را تا روستای همجوار ببری . ( حمل کنی )</a:t>
            </a:r>
          </a:p>
          <a:p>
            <a:pPr algn="just"/>
            <a:r>
              <a:rPr lang="fa-IR" sz="24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او چمدان را حمل می کند و به سوی روستای همجوار حرکت می کند .</a:t>
            </a:r>
          </a:p>
          <a:p>
            <a:pPr algn="just"/>
            <a:r>
              <a:rPr lang="fa-IR" sz="24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در ( بین ) راه خود رودخانه ای را می بیند . اسب می ترسد و از گاوی که نزدیک رودخانه ایستاده ( بود ) می پرسد : «  آیا می توانم عبور کنم ؟ » . گاو می گوید : «  بله ؛ رودخانه عمیق نیست . 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6" grpId="1" build="allAtOnce" animBg="1"/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A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2" descr="http://www.lordfa.com/wp-content/uploads/2014/05/River_Between_Long_Tre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20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214282" y="142852"/>
            <a:ext cx="8643998" cy="3970318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یَسمَعُ سِنجابٌ کَلامَهُما و یَقولُ : « لا ؛ اَیُّهَا الفَرَُسُ الصّغیرُ ، أنتَ سَتَغرِقُ فِی الماءِ ، هذَا النّهرُ عمیقٌ جِـدًّا . عَلیـکَ بِالرّجوعِ . اَ تَفهَمُ ؟ »</a:t>
            </a:r>
          </a:p>
          <a:p>
            <a:pPr algn="just"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 وَلَدُ الفَرَسِ یَسمَعُ کلامَ الحَیَوانَینِ و یَقولُ فِی نَفسِهِ : </a:t>
            </a:r>
          </a:p>
          <a:p>
            <a:pPr algn="just"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« ماذا اَفعَلُ یا إلهی ! » فَیَرجِعُ إلی والِدَتِهِ و یَبحَثُ عَنِ الحَلِّ .</a:t>
            </a:r>
          </a:p>
          <a:p>
            <a:pPr algn="just"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اَلاُمُّ تَسـاَلُهُ : « لِـماذا رَجَعتَ ؟! » </a:t>
            </a:r>
          </a:p>
          <a:p>
            <a:pPr algn="just">
              <a:lnSpc>
                <a:spcPct val="150000"/>
              </a:lnSpc>
            </a:pPr>
            <a:r>
              <a:rPr lang="fa-IR" sz="2800" b="1" dirty="0" smtClean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Badr" pitchFamily="2" charset="-78"/>
              </a:rPr>
              <a:t>یَشرَحُ الفَرَسُ القِصّۀَ و تَسمَعُ الاُمُّ کَلامَهُ . اَلاُمُّ تَساَلُ وَلَـدَها :</a:t>
            </a:r>
            <a:endParaRPr lang="fa-IR" sz="2800" b="1" dirty="0">
              <a:ln w="1905">
                <a:solidFill>
                  <a:srgbClr val="0070C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82" y="4222158"/>
            <a:ext cx="8643998" cy="2492990"/>
          </a:xfrm>
          <a:prstGeom prst="rect">
            <a:avLst/>
          </a:prstGeom>
          <a:solidFill>
            <a:srgbClr val="008A3E">
              <a:alpha val="9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a-IR" sz="2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سنجاب سخنشان را می شنود و می گوید : « نه ؛ ای اسب کوچولو ، تو در  آب غرق خواهی شد ، </a:t>
            </a:r>
          </a:p>
          <a:p>
            <a:pPr algn="just"/>
            <a:r>
              <a:rPr lang="fa-IR" sz="2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این رودخانه خیلی عمیق است . تو باید برگردی . آیا می فهمی ؟</a:t>
            </a:r>
          </a:p>
          <a:p>
            <a:pPr algn="just"/>
            <a:r>
              <a:rPr lang="fa-IR" sz="2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بچه اسب سخن حیوانات را می شنود و با خودش می گوید :</a:t>
            </a:r>
          </a:p>
          <a:p>
            <a:pPr algn="just"/>
            <a:r>
              <a:rPr lang="fa-IR" sz="2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«  خدایا ، چه کنم ! » پس به سوی مادرش برگشت می کند و به دنبال راه حل می گردد .</a:t>
            </a:r>
          </a:p>
          <a:p>
            <a:pPr algn="just"/>
            <a:r>
              <a:rPr lang="fa-IR" sz="2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مادر از او می پرسد : «  چرا برگشتی ؟!  »</a:t>
            </a:r>
          </a:p>
          <a:p>
            <a:pPr algn="just"/>
            <a:r>
              <a:rPr lang="fa-IR" sz="2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Kamran" pitchFamily="2" charset="-78"/>
              </a:rPr>
              <a:t>اسب داستان را بیان می کند و مادر حرفش را گوش می دهد . مادر از فرزندش می پرسد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8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4" grpId="1" build="allAtOnce" animBg="1"/>
      <p:bldP spid="15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2652</Words>
  <Application>Microsoft Office PowerPoint</Application>
  <PresentationFormat>On-screen Show (4:3)</PresentationFormat>
  <Paragraphs>563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H.Rayaneh</dc:creator>
  <cp:lastModifiedBy>Nasir5</cp:lastModifiedBy>
  <cp:revision>76</cp:revision>
  <dcterms:created xsi:type="dcterms:W3CDTF">2014-06-29T19:58:22Z</dcterms:created>
  <dcterms:modified xsi:type="dcterms:W3CDTF">2014-10-21T08:46:36Z</dcterms:modified>
</cp:coreProperties>
</file>